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4" r:id="rId17"/>
  </p:sldIdLst>
  <p:sldSz cx="9144000" cy="6858000" type="screen4x3"/>
  <p:notesSz cx="6662738" cy="9926638"/>
  <p:custDataLst>
    <p:tags r:id="rId20"/>
  </p:custDataLst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400" b="1" kern="1200">
        <a:solidFill>
          <a:srgbClr val="000000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b="1" kern="1200">
        <a:solidFill>
          <a:srgbClr val="000000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b="1" kern="1200">
        <a:solidFill>
          <a:srgbClr val="000000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b="1" kern="1200">
        <a:solidFill>
          <a:srgbClr val="000000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b="1" kern="1200">
        <a:solidFill>
          <a:srgbClr val="000000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rgbClr val="000000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rgbClr val="000000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rgbClr val="000000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rgbClr val="000000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FF"/>
    <a:srgbClr val="990033"/>
    <a:srgbClr val="47BAD6"/>
    <a:srgbClr val="FE9E32"/>
    <a:srgbClr val="009900"/>
    <a:srgbClr val="FE9D32"/>
    <a:srgbClr val="969696"/>
    <a:srgbClr val="FECB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0" autoAdjust="0"/>
    <p:restoredTop sz="88335" autoAdjust="0"/>
  </p:normalViewPr>
  <p:slideViewPr>
    <p:cSldViewPr>
      <p:cViewPr varScale="1">
        <p:scale>
          <a:sx n="93" d="100"/>
          <a:sy n="93" d="100"/>
        </p:scale>
        <p:origin x="-420" y="-90"/>
      </p:cViewPr>
      <p:guideLst>
        <p:guide orient="horz" pos="3861"/>
        <p:guide orient="horz" pos="3974"/>
        <p:guide orient="horz" pos="4020"/>
        <p:guide orient="horz" pos="4088"/>
        <p:guide pos="38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5552" y="0"/>
            <a:ext cx="2887186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Times"/>
              </a:defRPr>
            </a:lvl1pPr>
          </a:lstStyle>
          <a:p>
            <a:endParaRPr lang="en-US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0306"/>
            <a:ext cx="2887186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  <a:latin typeface="Times"/>
              </a:defRPr>
            </a:lvl1pPr>
          </a:lstStyle>
          <a:p>
            <a:endParaRPr lang="en-US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5552" y="9430306"/>
            <a:ext cx="2887186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Times"/>
              </a:defRPr>
            </a:lvl1pPr>
          </a:lstStyle>
          <a:p>
            <a:fld id="{94C2C647-CC90-4739-9B51-C98AB26D13B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7186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  <a:latin typeface="Times"/>
              </a:defRPr>
            </a:lvl1pPr>
          </a:lstStyle>
          <a:p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5552" y="0"/>
            <a:ext cx="2887186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Times"/>
              </a:defRPr>
            </a:lvl1pPr>
          </a:lstStyle>
          <a:p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0900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8365" y="4715153"/>
            <a:ext cx="4886008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306"/>
            <a:ext cx="2887186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  <a:latin typeface="Times"/>
              </a:defRPr>
            </a:lvl1pPr>
          </a:lstStyle>
          <a:p>
            <a:endParaRPr lang="en-US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5552" y="9430306"/>
            <a:ext cx="2887186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Times"/>
              </a:defRPr>
            </a:lvl1pPr>
          </a:lstStyle>
          <a:p>
            <a:fld id="{639DF4D7-DB2A-431F-BC67-911B0529BACD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721443-7CC3-4367-987B-A6C5CEE6B04E}" type="slidenum">
              <a:rPr lang="en-US" smtClean="0">
                <a:latin typeface="Times"/>
              </a:rPr>
              <a:pPr/>
              <a:t>1</a:t>
            </a:fld>
            <a:endParaRPr lang="en-US" smtClean="0">
              <a:latin typeface="Times"/>
            </a:endParaRPr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sv-SE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sv-SE" smtClean="0">
                <a:latin typeface="Times" pitchFamily="18" charset="0"/>
              </a:rPr>
              <a:t>Hur funkar default load... ??</a:t>
            </a: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BBB4E7-D272-4123-A59B-75FC2E8B43A2}" type="slidenum">
              <a:rPr lang="en-US" smtClean="0">
                <a:latin typeface="Times" pitchFamily="18" charset="0"/>
              </a:rPr>
              <a:pPr/>
              <a:t>15</a:t>
            </a:fld>
            <a:endParaRPr lang="en-US" smtClean="0">
              <a:latin typeface="Times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79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smtClean="0">
              <a:latin typeface="Times"/>
            </a:endParaRPr>
          </a:p>
        </p:txBody>
      </p:sp>
      <p:sp>
        <p:nvSpPr>
          <p:cNvPr id="167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0122B62-CCBA-4541-AD34-392CBB20BDAB}" type="slidenum">
              <a:rPr lang="en-US" smtClean="0">
                <a:latin typeface="Times"/>
              </a:rPr>
              <a:pPr/>
              <a:t>2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8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dirty="0" smtClean="0">
              <a:latin typeface="Times"/>
            </a:endParaRPr>
          </a:p>
        </p:txBody>
      </p:sp>
      <p:sp>
        <p:nvSpPr>
          <p:cNvPr id="168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D68762-6861-450C-B6F1-32B5326657CF}" type="slidenum">
              <a:rPr lang="en-US" smtClean="0">
                <a:latin typeface="Times"/>
              </a:rPr>
              <a:pPr/>
              <a:t>3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9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smtClean="0">
              <a:latin typeface="Times"/>
            </a:endParaRPr>
          </a:p>
        </p:txBody>
      </p:sp>
      <p:sp>
        <p:nvSpPr>
          <p:cNvPr id="169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62F982-430F-4C21-A449-EA102E8E4F89}" type="slidenum">
              <a:rPr lang="en-US" smtClean="0">
                <a:latin typeface="Times"/>
              </a:rPr>
              <a:pPr/>
              <a:t>5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1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smtClean="0">
              <a:latin typeface="Times"/>
            </a:endParaRPr>
          </a:p>
        </p:txBody>
      </p:sp>
      <p:sp>
        <p:nvSpPr>
          <p:cNvPr id="171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3443FE-E01E-490B-A886-34055DD3735D}" type="slidenum">
              <a:rPr lang="en-US" smtClean="0">
                <a:latin typeface="Times"/>
              </a:rPr>
              <a:pPr/>
              <a:t>6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615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4B0DB0-2F50-4DF6-960B-CC7A24E41021}" type="slidenum">
              <a:rPr lang="en-US" smtClean="0">
                <a:latin typeface="Times"/>
              </a:rPr>
              <a:pPr/>
              <a:t>8</a:t>
            </a:fld>
            <a:endParaRPr lang="en-US" smtClean="0">
              <a:latin typeface="Times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3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smtClean="0">
              <a:latin typeface="Times"/>
            </a:endParaRPr>
          </a:p>
        </p:txBody>
      </p:sp>
      <p:sp>
        <p:nvSpPr>
          <p:cNvPr id="173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1E8590-FA74-46DC-8C01-FAB8C712E84E}" type="slidenum">
              <a:rPr lang="en-US" smtClean="0">
                <a:latin typeface="Times"/>
              </a:rPr>
              <a:pPr/>
              <a:t>10</a:t>
            </a:fld>
            <a:endParaRPr 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sv-SE" smtClean="0">
                <a:latin typeface="Times" pitchFamily="18" charset="0"/>
              </a:rPr>
              <a:t>Ta reda på mer om hur simulation fungerar</a:t>
            </a: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880D64-866E-4C85-AF20-4326935B1A8B}" type="slidenum">
              <a:rPr lang="en-US" smtClean="0">
                <a:latin typeface="Times" pitchFamily="18" charset="0"/>
              </a:rPr>
              <a:pPr/>
              <a:t>11</a:t>
            </a:fld>
            <a:endParaRPr lang="en-US" smtClean="0">
              <a:latin typeface="Times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DF4D7-DB2A-431F-BC67-911B0529BACD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68" name="Picture 40" descr="process managemen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22950" y="4700588"/>
            <a:ext cx="2482850" cy="1662112"/>
          </a:xfrm>
          <a:prstGeom prst="rect">
            <a:avLst/>
          </a:prstGeom>
          <a:noFill/>
        </p:spPr>
      </p:pic>
      <p:sp>
        <p:nvSpPr>
          <p:cNvPr id="225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44700" y="1447800"/>
            <a:ext cx="5486400" cy="1168400"/>
          </a:xfrm>
          <a:effectLst/>
        </p:spPr>
        <p:txBody>
          <a:bodyPr/>
          <a:lstStyle>
            <a:lvl1pPr>
              <a:lnSpc>
                <a:spcPct val="75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2692400"/>
            <a:ext cx="5575300" cy="16510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22541" name="Line 13"/>
          <p:cNvSpPr>
            <a:spLocks noChangeShapeType="1"/>
          </p:cNvSpPr>
          <p:nvPr/>
        </p:nvSpPr>
        <p:spPr bwMode="auto">
          <a:xfrm>
            <a:off x="0" y="2557463"/>
            <a:ext cx="8059738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sv-SE"/>
          </a:p>
        </p:txBody>
      </p:sp>
      <p:sp>
        <p:nvSpPr>
          <p:cNvPr id="22542" name="Line 14"/>
          <p:cNvSpPr>
            <a:spLocks noChangeShapeType="1"/>
          </p:cNvSpPr>
          <p:nvPr/>
        </p:nvSpPr>
        <p:spPr bwMode="auto">
          <a:xfrm>
            <a:off x="1952625" y="0"/>
            <a:ext cx="0" cy="3436938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sv-SE"/>
          </a:p>
        </p:txBody>
      </p:sp>
      <p:sp>
        <p:nvSpPr>
          <p:cNvPr id="22570" name="Text Box 42"/>
          <p:cNvSpPr txBox="1">
            <a:spLocks noChangeArrowheads="1"/>
          </p:cNvSpPr>
          <p:nvPr userDrawn="1"/>
        </p:nvSpPr>
        <p:spPr bwMode="auto">
          <a:xfrm>
            <a:off x="6084888" y="6602413"/>
            <a:ext cx="21383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>
            <a:spAutoFit/>
          </a:bodyPr>
          <a:lstStyle/>
          <a:p>
            <a:pPr algn="l"/>
            <a:r>
              <a:rPr lang="sv-SE" sz="800" b="0" i="1">
                <a:solidFill>
                  <a:schemeClr val="tx1"/>
                </a:solidFill>
              </a:rPr>
              <a:t>Rosemount Tank Radar AB Confidential</a:t>
            </a:r>
            <a:endParaRPr lang="en-US" sz="800" b="0" i="1">
              <a:solidFill>
                <a:schemeClr val="tx1"/>
              </a:solidFill>
            </a:endParaRPr>
          </a:p>
        </p:txBody>
      </p:sp>
      <p:pic>
        <p:nvPicPr>
          <p:cNvPr id="22579" name="Picture 51" descr="Rosemount_Tank_Gauging_blue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2988" y="5570538"/>
            <a:ext cx="1770062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Raptor_opensystem_light_background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012159" y="420444"/>
            <a:ext cx="2088227" cy="560283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F457D2-B7C6-4399-AD60-4D59A195BDB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9425" y="406400"/>
            <a:ext cx="2085975" cy="5346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406400"/>
            <a:ext cx="6105525" cy="5346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70AA70-040D-4F6D-9A1F-C2E696A0B42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BF90F-8CDC-458A-847B-FE89D5A4599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 descr="process managemen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22950" y="4700588"/>
            <a:ext cx="2482850" cy="166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0" y="2557463"/>
            <a:ext cx="8059738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sv-SE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1952625" y="0"/>
            <a:ext cx="0" cy="3436938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sv-SE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6084888" y="6602413"/>
            <a:ext cx="21383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>
            <a:spAutoFit/>
          </a:bodyPr>
          <a:lstStyle/>
          <a:p>
            <a:pPr algn="l">
              <a:defRPr/>
            </a:pPr>
            <a:r>
              <a:rPr lang="sv-SE" sz="800" i="1">
                <a:solidFill>
                  <a:schemeClr val="tx1"/>
                </a:solidFill>
              </a:rPr>
              <a:t>Rosemount Tank Radar AB Confidential</a:t>
            </a:r>
            <a:endParaRPr lang="en-US" sz="800" i="1" dirty="0">
              <a:solidFill>
                <a:schemeClr val="tx1"/>
              </a:solidFill>
            </a:endParaRPr>
          </a:p>
        </p:txBody>
      </p:sp>
      <p:pic>
        <p:nvPicPr>
          <p:cNvPr id="7" name="Picture 7" descr="Rosemount_Tank_Gauging_blu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2988" y="5570538"/>
            <a:ext cx="1770062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8" descr="raptor logo jp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4075" y="981075"/>
            <a:ext cx="5499100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2692400"/>
            <a:ext cx="5575300" cy="16510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55988E-A939-49F3-BAB7-39AFBF2C3B8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B01A8D-5998-44A7-8AA0-2FC9F10B5B4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206500"/>
            <a:ext cx="4095750" cy="4546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9650" y="1206500"/>
            <a:ext cx="4095750" cy="4546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9296BB-7640-45C7-8328-94B30F657B3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25D184-D1D8-4A5F-906F-F229E9466BB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96C8FE-DA99-4AD8-9C73-50E111E352F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AC069B-B9B5-4877-9A1E-519F5D2D3A3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A4D398-CD5B-450B-A944-DBF587E665F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5DB189-048D-4791-A968-A5C6C34D8F0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7" name="Picture 43" descr="process management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156450" y="5519738"/>
            <a:ext cx="1746250" cy="1168400"/>
          </a:xfrm>
          <a:prstGeom prst="rect">
            <a:avLst/>
          </a:prstGeom>
          <a:noFill/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84200" y="406400"/>
            <a:ext cx="7594600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1206500"/>
            <a:ext cx="8343900" cy="454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58" name="Line 34"/>
          <p:cNvSpPr>
            <a:spLocks noChangeShapeType="1"/>
          </p:cNvSpPr>
          <p:nvPr/>
        </p:nvSpPr>
        <p:spPr bwMode="auto">
          <a:xfrm flipV="1">
            <a:off x="469900" y="0"/>
            <a:ext cx="0" cy="605790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sv-SE"/>
          </a:p>
        </p:txBody>
      </p:sp>
      <p:sp>
        <p:nvSpPr>
          <p:cNvPr id="1044" name="Line 20"/>
          <p:cNvSpPr>
            <a:spLocks noChangeShapeType="1"/>
          </p:cNvSpPr>
          <p:nvPr/>
        </p:nvSpPr>
        <p:spPr bwMode="auto">
          <a:xfrm>
            <a:off x="0" y="1087438"/>
            <a:ext cx="872490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sv-SE"/>
          </a:p>
        </p:txBody>
      </p:sp>
      <p:sp>
        <p:nvSpPr>
          <p:cNvPr id="1069" name="Rectangle 45"/>
          <p:cNvSpPr>
            <a:spLocks noChangeArrowheads="1"/>
          </p:cNvSpPr>
          <p:nvPr/>
        </p:nvSpPr>
        <p:spPr bwMode="auto">
          <a:xfrm>
            <a:off x="403225" y="6400800"/>
            <a:ext cx="1392238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1000" b="0">
                <a:solidFill>
                  <a:schemeClr val="bg1"/>
                </a:solidFill>
              </a:rPr>
              <a:t>[File Name or Event]</a:t>
            </a:r>
          </a:p>
          <a:p>
            <a:pPr algn="l">
              <a:lnSpc>
                <a:spcPct val="85000"/>
              </a:lnSpc>
            </a:pPr>
            <a:r>
              <a:rPr lang="en-US" sz="1000" b="0">
                <a:solidFill>
                  <a:schemeClr val="bg1"/>
                </a:solidFill>
              </a:rPr>
              <a:t>Emerson Confidential</a:t>
            </a:r>
          </a:p>
          <a:p>
            <a:pPr algn="l">
              <a:lnSpc>
                <a:spcPct val="85000"/>
              </a:lnSpc>
            </a:pPr>
            <a:r>
              <a:rPr lang="en-US" sz="1000" b="0">
                <a:solidFill>
                  <a:schemeClr val="bg1"/>
                </a:solidFill>
              </a:rPr>
              <a:t>27-Jun-01, Slide </a:t>
            </a:r>
            <a:fld id="{4936C9CA-63D2-4897-B950-FFBEAAC710C7}" type="slidenum">
              <a:rPr lang="en-US" sz="1000" b="0">
                <a:solidFill>
                  <a:schemeClr val="bg1"/>
                </a:solidFill>
              </a:rPr>
              <a:pPr algn="l">
                <a:lnSpc>
                  <a:spcPct val="85000"/>
                </a:lnSpc>
              </a:pPr>
              <a:t>‹#›</a:t>
            </a:fld>
            <a:endParaRPr lang="en-US" sz="1000" b="0">
              <a:solidFill>
                <a:schemeClr val="bg1"/>
              </a:solidFill>
            </a:endParaRPr>
          </a:p>
        </p:txBody>
      </p:sp>
      <p:sp>
        <p:nvSpPr>
          <p:cNvPr id="1075" name="Text Box 51"/>
          <p:cNvSpPr txBox="1">
            <a:spLocks noChangeArrowheads="1"/>
          </p:cNvSpPr>
          <p:nvPr/>
        </p:nvSpPr>
        <p:spPr bwMode="auto">
          <a:xfrm>
            <a:off x="7300913" y="6683375"/>
            <a:ext cx="1519237" cy="7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l"/>
            <a:r>
              <a:rPr lang="sv-SE" sz="600" b="0" i="1">
                <a:solidFill>
                  <a:schemeClr val="tx1"/>
                </a:solidFill>
              </a:rPr>
              <a:t>Rosemount Tank Radar AB Confidential</a:t>
            </a:r>
            <a:endParaRPr lang="en-US" sz="600" b="0" i="1">
              <a:solidFill>
                <a:schemeClr val="tx1"/>
              </a:solidFill>
            </a:endParaRPr>
          </a:p>
        </p:txBody>
      </p:sp>
      <p:sp>
        <p:nvSpPr>
          <p:cNvPr id="1081" name="Rectangle 5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11863" y="6683375"/>
            <a:ext cx="936625" cy="11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6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82" name="Rectangle 5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68313" y="6683375"/>
            <a:ext cx="5543550" cy="11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6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83" name="Rectangle 5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681788"/>
            <a:ext cx="217488" cy="7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600" b="0">
                <a:solidFill>
                  <a:schemeClr val="tx1"/>
                </a:solidFill>
              </a:defRPr>
            </a:lvl1pPr>
          </a:lstStyle>
          <a:p>
            <a:fld id="{8D6BF90F-8CDC-458A-847B-FE89D5A4599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86" name="NumberOfPages"/>
          <p:cNvSpPr txBox="1">
            <a:spLocks noChangeArrowheads="1"/>
          </p:cNvSpPr>
          <p:nvPr/>
        </p:nvSpPr>
        <p:spPr bwMode="auto">
          <a:xfrm>
            <a:off x="8845550" y="6681788"/>
            <a:ext cx="244475" cy="7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l">
              <a:spcBef>
                <a:spcPct val="50000"/>
              </a:spcBef>
            </a:pPr>
            <a:endParaRPr lang="sv-SE" sz="600" b="0">
              <a:solidFill>
                <a:schemeClr val="tx1"/>
              </a:solidFill>
            </a:endParaRPr>
          </a:p>
        </p:txBody>
      </p:sp>
      <p:pic>
        <p:nvPicPr>
          <p:cNvPr id="1089" name="Picture 65" descr="Rosemount_Tank_Gauging_blue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11188" y="6130925"/>
            <a:ext cx="12350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 descr="Raptor_without_opensystem.png"/>
          <p:cNvPicPr>
            <a:picLocks noChangeAspect="1"/>
          </p:cNvPicPr>
          <p:nvPr userDrawn="1"/>
        </p:nvPicPr>
        <p:blipFill>
          <a:blip r:embed="rId17" cstate="print"/>
          <a:stretch>
            <a:fillRect/>
          </a:stretch>
        </p:blipFill>
        <p:spPr>
          <a:xfrm>
            <a:off x="7236297" y="332656"/>
            <a:ext cx="1440159" cy="3864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900" indent="-342900" algn="l" rtl="0" eaLnBrk="1" fontAlgn="base" hangingPunct="1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SzPct val="60000"/>
        <a:buFont typeface="Wingdings" pitchFamily="2" charset="2"/>
        <a:buChar char="l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9300" indent="-292100" algn="l" rtl="0" eaLnBrk="1" fontAlgn="base" hangingPunct="1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–"/>
        <a:defRPr sz="2400">
          <a:solidFill>
            <a:srgbClr val="000000"/>
          </a:solidFill>
          <a:latin typeface="+mn-lt"/>
        </a:defRPr>
      </a:lvl2pPr>
      <a:lvl3pPr marL="1092200" indent="-228600" algn="l" rtl="0" eaLnBrk="1" fontAlgn="base" hangingPunct="1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•"/>
        <a:defRPr sz="2000">
          <a:solidFill>
            <a:srgbClr val="000000"/>
          </a:solidFill>
          <a:latin typeface="+mn-lt"/>
        </a:defRPr>
      </a:lvl3pPr>
      <a:lvl4pPr marL="1435100" indent="-228600" algn="l" rtl="0" eaLnBrk="1" fontAlgn="base" hangingPunct="1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–"/>
        <a:defRPr>
          <a:solidFill>
            <a:srgbClr val="000000"/>
          </a:solidFill>
          <a:latin typeface="+mn-lt"/>
        </a:defRPr>
      </a:lvl4pPr>
      <a:lvl5pPr marL="1778000" indent="-228600" algn="l" rtl="0" eaLnBrk="1" fontAlgn="base" hangingPunct="1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5pPr>
      <a:lvl6pPr marL="2235200" indent="-228600" algn="l" rtl="0" eaLnBrk="1" fontAlgn="base" hangingPunct="1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6pPr>
      <a:lvl7pPr marL="2692400" indent="-228600" algn="l" rtl="0" eaLnBrk="1" fontAlgn="base" hangingPunct="1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7pPr>
      <a:lvl8pPr marL="3149600" indent="-228600" algn="l" rtl="0" eaLnBrk="1" fontAlgn="base" hangingPunct="1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8pPr>
      <a:lvl9pPr marL="3606800" indent="-228600" algn="l" rtl="0" eaLnBrk="1" fontAlgn="base" hangingPunct="1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jpeg"/><Relationship Id="rId4" Type="http://schemas.openxmlformats.org/officeDocument/2006/relationships/hyperlink" Target="http://www2.emersonprocess.com/en-US/brands/rosemounttankgauging/products/rapto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0.png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2692400"/>
            <a:ext cx="6042992" cy="1651000"/>
          </a:xfrm>
        </p:spPr>
        <p:txBody>
          <a:bodyPr/>
          <a:lstStyle/>
          <a:p>
            <a:r>
              <a:rPr lang="en-US" dirty="0" smtClean="0"/>
              <a:t>Rosemount </a:t>
            </a:r>
            <a:r>
              <a:rPr lang="en-US" dirty="0" smtClean="0"/>
              <a:t>2230 </a:t>
            </a:r>
            <a:br>
              <a:rPr lang="en-US" dirty="0" smtClean="0"/>
            </a:br>
            <a:r>
              <a:rPr lang="en-US" dirty="0" smtClean="0"/>
              <a:t>Graphical </a:t>
            </a:r>
            <a:r>
              <a:rPr lang="en-US" dirty="0" smtClean="0"/>
              <a:t>Field Display</a:t>
            </a:r>
          </a:p>
        </p:txBody>
      </p:sp>
      <p:pic>
        <p:nvPicPr>
          <p:cNvPr id="74755" name="Picture 15" descr="raptor logo 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4075" y="981075"/>
            <a:ext cx="5499100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 descr="http://www2.emersonprocess.com/en-US/brands/rosemounttankgauging/PublishingImages/01_startframe_pic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51275" y="3625850"/>
            <a:ext cx="5292725" cy="1243013"/>
          </a:xfrm>
          <a:prstGeom prst="rect">
            <a:avLst/>
          </a:prstGeom>
          <a:solidFill>
            <a:schemeClr val="accent1">
              <a:alpha val="29019"/>
            </a:schemeClr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3" descr="L:\Raptor\Aftersales dept\Presentationer\Bilder\Foton\2230_cov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7675" y="1214438"/>
            <a:ext cx="5832475" cy="437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LEDs and Dip Switches</a:t>
            </a:r>
          </a:p>
        </p:txBody>
      </p:sp>
      <p:sp>
        <p:nvSpPr>
          <p:cNvPr id="83972" name="Content Placeholder 39"/>
          <p:cNvSpPr>
            <a:spLocks noGrp="1"/>
          </p:cNvSpPr>
          <p:nvPr>
            <p:ph idx="1"/>
          </p:nvPr>
        </p:nvSpPr>
        <p:spPr>
          <a:xfrm>
            <a:off x="571500" y="1206500"/>
            <a:ext cx="2632075" cy="4546600"/>
          </a:xfrm>
        </p:spPr>
        <p:txBody>
          <a:bodyPr/>
          <a:lstStyle/>
          <a:p>
            <a:r>
              <a:rPr lang="sv-SE" sz="2400" smtClean="0"/>
              <a:t>Dip Switch</a:t>
            </a:r>
          </a:p>
          <a:p>
            <a:pPr lvl="1"/>
            <a:r>
              <a:rPr lang="sv-SE" sz="2000" smtClean="0"/>
              <a:t>Write Protection</a:t>
            </a:r>
          </a:p>
          <a:p>
            <a:r>
              <a:rPr lang="sv-SE" sz="2400" smtClean="0"/>
              <a:t>Transmit/</a:t>
            </a:r>
            <a:br>
              <a:rPr lang="sv-SE" sz="2400" smtClean="0"/>
            </a:br>
            <a:r>
              <a:rPr lang="sv-SE" sz="2400" smtClean="0"/>
              <a:t>Receive LEDs</a:t>
            </a:r>
          </a:p>
          <a:p>
            <a:r>
              <a:rPr lang="sv-SE" sz="2400" smtClean="0"/>
              <a:t>Status LED</a:t>
            </a:r>
          </a:p>
          <a:p>
            <a:r>
              <a:rPr lang="sv-SE" sz="2400" smtClean="0"/>
              <a:t>Reset button</a:t>
            </a:r>
          </a:p>
        </p:txBody>
      </p:sp>
      <p:sp>
        <p:nvSpPr>
          <p:cNvPr id="8397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A613C9C-6DE9-437B-BE4D-F0E0BD0E776C}" type="slidenum">
              <a:rPr lang="en-US" smtClean="0"/>
              <a:pPr/>
              <a:t>10</a:t>
            </a:fld>
            <a:endParaRPr lang="en-US" smtClean="0"/>
          </a:p>
        </p:txBody>
      </p:sp>
      <p:sp>
        <p:nvSpPr>
          <p:cNvPr id="6" name="Oval 24"/>
          <p:cNvSpPr>
            <a:spLocks noChangeArrowheads="1"/>
          </p:cNvSpPr>
          <p:nvPr/>
        </p:nvSpPr>
        <p:spPr bwMode="auto">
          <a:xfrm>
            <a:off x="6443663" y="2852738"/>
            <a:ext cx="146050" cy="144462"/>
          </a:xfrm>
          <a:prstGeom prst="ellipse">
            <a:avLst/>
          </a:prstGeom>
          <a:solidFill>
            <a:schemeClr val="accent2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7" name="Oval 20"/>
          <p:cNvSpPr>
            <a:spLocks noChangeArrowheads="1"/>
          </p:cNvSpPr>
          <p:nvPr/>
        </p:nvSpPr>
        <p:spPr bwMode="auto">
          <a:xfrm>
            <a:off x="4716463" y="4365625"/>
            <a:ext cx="146050" cy="144463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8" name="Oval 22"/>
          <p:cNvSpPr>
            <a:spLocks noChangeArrowheads="1"/>
          </p:cNvSpPr>
          <p:nvPr/>
        </p:nvSpPr>
        <p:spPr bwMode="auto">
          <a:xfrm>
            <a:off x="4572000" y="4365625"/>
            <a:ext cx="142875" cy="142875"/>
          </a:xfrm>
          <a:prstGeom prst="ellipse">
            <a:avLst/>
          </a:prstGeom>
          <a:solidFill>
            <a:srgbClr val="FFFF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Switches</a:t>
            </a:r>
          </a:p>
        </p:txBody>
      </p:sp>
      <p:sp>
        <p:nvSpPr>
          <p:cNvPr id="6148" name="Content Placeholder 6"/>
          <p:cNvSpPr>
            <a:spLocks noGrp="1"/>
          </p:cNvSpPr>
          <p:nvPr>
            <p:ph idx="1"/>
          </p:nvPr>
        </p:nvSpPr>
        <p:spPr>
          <a:xfrm>
            <a:off x="571500" y="1206500"/>
            <a:ext cx="7786688" cy="4546600"/>
          </a:xfrm>
        </p:spPr>
        <p:txBody>
          <a:bodyPr/>
          <a:lstStyle/>
          <a:p>
            <a:r>
              <a:rPr lang="sv-SE" sz="2400" smtClean="0"/>
              <a:t>Switches</a:t>
            </a:r>
          </a:p>
          <a:p>
            <a:pPr lvl="1"/>
            <a:r>
              <a:rPr lang="sv-SE" sz="2000" smtClean="0"/>
              <a:t>Simulates measurement </a:t>
            </a:r>
            <a:br>
              <a:rPr lang="sv-SE" sz="2000" smtClean="0"/>
            </a:br>
            <a:r>
              <a:rPr lang="sv-SE" sz="2000" smtClean="0"/>
              <a:t>values from tanks</a:t>
            </a:r>
          </a:p>
          <a:p>
            <a:pPr lvl="1"/>
            <a:r>
              <a:rPr lang="sv-SE" sz="2000" smtClean="0"/>
              <a:t>Write protect</a:t>
            </a:r>
          </a:p>
          <a:p>
            <a:pPr lvl="2"/>
            <a:r>
              <a:rPr lang="sv-SE" sz="1800" smtClean="0"/>
              <a:t>Protects all </a:t>
            </a:r>
            <a:br>
              <a:rPr lang="sv-SE" sz="1800" smtClean="0"/>
            </a:br>
            <a:r>
              <a:rPr lang="sv-SE" sz="1800" smtClean="0"/>
              <a:t>configuration </a:t>
            </a:r>
            <a:br>
              <a:rPr lang="sv-SE" sz="1800" smtClean="0"/>
            </a:br>
            <a:r>
              <a:rPr lang="sv-SE" sz="1800" smtClean="0"/>
              <a:t>in 2230</a:t>
            </a:r>
          </a:p>
          <a:p>
            <a:r>
              <a:rPr lang="sv-SE" sz="2400" smtClean="0"/>
              <a:t>Reset button</a:t>
            </a:r>
          </a:p>
          <a:p>
            <a:pPr lvl="1"/>
            <a:r>
              <a:rPr lang="sv-SE" sz="2000" smtClean="0"/>
              <a:t>Restores configuration to factory settings</a:t>
            </a:r>
          </a:p>
          <a:p>
            <a:pPr lvl="1"/>
            <a:endParaRPr lang="sv-SE" sz="2000" smtClean="0"/>
          </a:p>
        </p:txBody>
      </p:sp>
      <p:sp>
        <p:nvSpPr>
          <p:cNvPr id="614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6890A6D-F3E2-44F1-A2AF-24267DC78150}" type="slidenum">
              <a:rPr lang="en-US" smtClean="0">
                <a:latin typeface="Arial" pitchFamily="34" charset="0"/>
              </a:rPr>
              <a:pPr/>
              <a:t>11</a:t>
            </a:fld>
            <a:endParaRPr lang="en-US" smtClean="0">
              <a:latin typeface="Arial" pitchFamily="34" charset="0"/>
            </a:endParaRPr>
          </a:p>
        </p:txBody>
      </p:sp>
      <p:graphicFrame>
        <p:nvGraphicFramePr>
          <p:cNvPr id="6146" name="Object 33"/>
          <p:cNvGraphicFramePr>
            <a:graphicFrameLocks noChangeAspect="1"/>
          </p:cNvGraphicFramePr>
          <p:nvPr/>
        </p:nvGraphicFramePr>
        <p:xfrm>
          <a:off x="4857750" y="1928813"/>
          <a:ext cx="3605213" cy="2028825"/>
        </p:xfrm>
        <a:graphic>
          <a:graphicData uri="http://schemas.openxmlformats.org/presentationml/2006/ole">
            <p:oleObj spid="_x0000_s1026" name="Bitmap Image" r:id="rId4" imgW="5630061" imgH="3247619" progId="PBrush">
              <p:embed/>
            </p:oleObj>
          </a:graphicData>
        </a:graphic>
      </p:graphicFrame>
      <p:sp>
        <p:nvSpPr>
          <p:cNvPr id="6150" name="Line 5"/>
          <p:cNvSpPr>
            <a:spLocks noChangeShapeType="1"/>
          </p:cNvSpPr>
          <p:nvPr/>
        </p:nvSpPr>
        <p:spPr bwMode="auto">
          <a:xfrm>
            <a:off x="4857750" y="2286000"/>
            <a:ext cx="484188" cy="2079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6151" name="Line 6"/>
          <p:cNvSpPr>
            <a:spLocks noChangeShapeType="1"/>
          </p:cNvSpPr>
          <p:nvPr/>
        </p:nvSpPr>
        <p:spPr bwMode="auto">
          <a:xfrm flipV="1">
            <a:off x="4857750" y="2786063"/>
            <a:ext cx="500063" cy="2857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pic>
        <p:nvPicPr>
          <p:cNvPr id="6152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9125" y="2071688"/>
            <a:ext cx="465138" cy="1214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3" name="Text Box 36"/>
          <p:cNvSpPr txBox="1">
            <a:spLocks noChangeArrowheads="1"/>
          </p:cNvSpPr>
          <p:nvPr/>
        </p:nvSpPr>
        <p:spPr bwMode="auto">
          <a:xfrm>
            <a:off x="4429125" y="2071688"/>
            <a:ext cx="2857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0"/>
              <a:t>1</a:t>
            </a:r>
          </a:p>
        </p:txBody>
      </p:sp>
      <p:sp>
        <p:nvSpPr>
          <p:cNvPr id="6154" name="Text Box 36"/>
          <p:cNvSpPr txBox="1">
            <a:spLocks noChangeArrowheads="1"/>
          </p:cNvSpPr>
          <p:nvPr/>
        </p:nvSpPr>
        <p:spPr bwMode="auto">
          <a:xfrm>
            <a:off x="4429125" y="2357438"/>
            <a:ext cx="2857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0"/>
              <a:t>2</a:t>
            </a:r>
          </a:p>
        </p:txBody>
      </p:sp>
      <p:sp>
        <p:nvSpPr>
          <p:cNvPr id="6155" name="Text Box 36"/>
          <p:cNvSpPr txBox="1">
            <a:spLocks noChangeArrowheads="1"/>
          </p:cNvSpPr>
          <p:nvPr/>
        </p:nvSpPr>
        <p:spPr bwMode="auto">
          <a:xfrm>
            <a:off x="4429125" y="2714625"/>
            <a:ext cx="2857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0"/>
              <a:t>3</a:t>
            </a:r>
          </a:p>
        </p:txBody>
      </p:sp>
      <p:sp>
        <p:nvSpPr>
          <p:cNvPr id="6156" name="Text Box 36"/>
          <p:cNvSpPr txBox="1">
            <a:spLocks noChangeArrowheads="1"/>
          </p:cNvSpPr>
          <p:nvPr/>
        </p:nvSpPr>
        <p:spPr bwMode="auto">
          <a:xfrm>
            <a:off x="4429125" y="3000375"/>
            <a:ext cx="2857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0"/>
              <a:t>4</a:t>
            </a:r>
          </a:p>
        </p:txBody>
      </p:sp>
      <p:graphicFrame>
        <p:nvGraphicFramePr>
          <p:cNvPr id="30" name="Table 29"/>
          <p:cNvGraphicFramePr>
            <a:graphicFrameLocks noGrp="1"/>
          </p:cNvGraphicFramePr>
          <p:nvPr/>
        </p:nvGraphicFramePr>
        <p:xfrm>
          <a:off x="1428750" y="4500563"/>
          <a:ext cx="6286544" cy="1524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57256"/>
                <a:gridCol w="1571636"/>
                <a:gridCol w="3857652"/>
              </a:tblGrid>
              <a:tr h="271464"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Number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Name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Description</a:t>
                      </a:r>
                      <a:endParaRPr lang="sv-SE" sz="1400" dirty="0"/>
                    </a:p>
                  </a:txBody>
                  <a:tcPr/>
                </a:tc>
              </a:tr>
              <a:tr h="271464"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1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Simulate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Enables simulation of tank monitoring</a:t>
                      </a:r>
                      <a:endParaRPr lang="sv-SE" sz="1400" dirty="0"/>
                    </a:p>
                  </a:txBody>
                  <a:tcPr/>
                </a:tc>
              </a:tr>
              <a:tr h="271464"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2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Write Protect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Enables write protection of configuration data</a:t>
                      </a:r>
                      <a:endParaRPr lang="sv-SE" sz="1400" dirty="0"/>
                    </a:p>
                  </a:txBody>
                  <a:tcPr/>
                </a:tc>
              </a:tr>
              <a:tr h="271464"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3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Spare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Not used</a:t>
                      </a:r>
                      <a:endParaRPr lang="sv-SE" sz="1400" dirty="0"/>
                    </a:p>
                  </a:txBody>
                  <a:tcPr/>
                </a:tc>
              </a:tr>
              <a:tr h="271464"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4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Spare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Not used</a:t>
                      </a:r>
                      <a:endParaRPr lang="sv-SE" sz="1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Configuration options</a:t>
            </a:r>
          </a:p>
        </p:txBody>
      </p:sp>
      <p:sp>
        <p:nvSpPr>
          <p:cNvPr id="28675" name="Content Placeholder 5"/>
          <p:cNvSpPr>
            <a:spLocks noGrp="1"/>
          </p:cNvSpPr>
          <p:nvPr>
            <p:ph sz="half" idx="1"/>
          </p:nvPr>
        </p:nvSpPr>
        <p:spPr>
          <a:xfrm>
            <a:off x="571500" y="1206500"/>
            <a:ext cx="5357813" cy="4546600"/>
          </a:xfrm>
        </p:spPr>
        <p:txBody>
          <a:bodyPr/>
          <a:lstStyle/>
          <a:p>
            <a:r>
              <a:rPr lang="sv-SE" sz="2400" smtClean="0"/>
              <a:t>TankMaster</a:t>
            </a:r>
          </a:p>
          <a:p>
            <a:pPr lvl="1"/>
            <a:r>
              <a:rPr lang="sv-SE" sz="2000" smtClean="0"/>
              <a:t>Described in WinSetup </a:t>
            </a:r>
            <a:br>
              <a:rPr lang="sv-SE" sz="2000" smtClean="0"/>
            </a:br>
            <a:r>
              <a:rPr lang="sv-SE" sz="2000" smtClean="0"/>
              <a:t>presentation</a:t>
            </a:r>
          </a:p>
          <a:p>
            <a:r>
              <a:rPr lang="sv-SE" sz="2400" smtClean="0"/>
              <a:t>Display softkeys</a:t>
            </a:r>
          </a:p>
          <a:p>
            <a:pPr lvl="1"/>
            <a:r>
              <a:rPr lang="sv-SE" sz="2000" smtClean="0"/>
              <a:t>Tree based menu</a:t>
            </a:r>
          </a:p>
          <a:p>
            <a:pPr lvl="1"/>
            <a:r>
              <a:rPr lang="sv-SE" sz="2000" smtClean="0"/>
              <a:t>Selectable options</a:t>
            </a:r>
          </a:p>
          <a:p>
            <a:pPr lvl="2"/>
            <a:r>
              <a:rPr lang="sv-SE" sz="1800" smtClean="0"/>
              <a:t>Variables</a:t>
            </a:r>
          </a:p>
          <a:p>
            <a:pPr lvl="2"/>
            <a:r>
              <a:rPr lang="sv-SE" sz="1800" smtClean="0"/>
              <a:t>Tanks</a:t>
            </a:r>
          </a:p>
          <a:p>
            <a:pPr lvl="2"/>
            <a:r>
              <a:rPr lang="sv-SE" sz="1800" smtClean="0"/>
              <a:t>Units</a:t>
            </a:r>
          </a:p>
          <a:p>
            <a:pPr lvl="2"/>
            <a:r>
              <a:rPr lang="sv-SE" sz="1800" smtClean="0"/>
              <a:t>Toggle Time</a:t>
            </a:r>
          </a:p>
          <a:p>
            <a:pPr lvl="2"/>
            <a:r>
              <a:rPr lang="sv-SE" sz="1800" smtClean="0"/>
              <a:t>Language</a:t>
            </a:r>
          </a:p>
          <a:p>
            <a:pPr lvl="1"/>
            <a:r>
              <a:rPr lang="sv-SE" sz="2000" smtClean="0"/>
              <a:t>Service Menu</a:t>
            </a:r>
          </a:p>
          <a:p>
            <a:pPr lvl="2"/>
            <a:r>
              <a:rPr lang="sv-SE" sz="1600" smtClean="0"/>
              <a:t>For display troubleshooting in field</a:t>
            </a:r>
          </a:p>
        </p:txBody>
      </p:sp>
      <p:sp>
        <p:nvSpPr>
          <p:cNvPr id="2867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B45269C-2A34-4354-82B6-69186BC84AB1}" type="slidenum">
              <a:rPr lang="en-US" smtClean="0">
                <a:latin typeface="Arial" pitchFamily="34" charset="0"/>
              </a:rPr>
              <a:pPr/>
              <a:t>12</a:t>
            </a:fld>
            <a:endParaRPr lang="en-US" smtClean="0">
              <a:latin typeface="Arial" pitchFamily="34" charset="0"/>
            </a:endParaRPr>
          </a:p>
        </p:txBody>
      </p:sp>
      <p:pic>
        <p:nvPicPr>
          <p:cNvPr id="2867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2063" y="1143000"/>
            <a:ext cx="35687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Service Menu	</a:t>
            </a:r>
            <a:endParaRPr lang="sv-SE" dirty="0"/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571500" y="1206500"/>
            <a:ext cx="4572000" cy="4546600"/>
          </a:xfrm>
        </p:spPr>
        <p:txBody>
          <a:bodyPr/>
          <a:lstStyle/>
          <a:p>
            <a:r>
              <a:rPr lang="sv-SE" sz="2000" smtClean="0"/>
              <a:t>Status</a:t>
            </a:r>
          </a:p>
          <a:p>
            <a:pPr lvl="1"/>
            <a:r>
              <a:rPr lang="sv-SE" sz="1800" smtClean="0"/>
              <a:t>Current status for network and hardware</a:t>
            </a:r>
          </a:p>
          <a:p>
            <a:r>
              <a:rPr lang="sv-SE" sz="2000" smtClean="0"/>
              <a:t>Custody Transfer View</a:t>
            </a:r>
          </a:p>
          <a:p>
            <a:pPr lvl="1"/>
            <a:r>
              <a:rPr lang="sv-SE" sz="1800" smtClean="0"/>
              <a:t>Displays Level &amp; Avg temp for each tank</a:t>
            </a:r>
          </a:p>
          <a:p>
            <a:r>
              <a:rPr lang="sv-SE" sz="2000" smtClean="0"/>
              <a:t>LCD Test</a:t>
            </a:r>
          </a:p>
          <a:p>
            <a:pPr lvl="1"/>
            <a:r>
              <a:rPr lang="sv-SE" sz="1800" smtClean="0"/>
              <a:t>Chequered pattern to test the whole display area</a:t>
            </a:r>
          </a:p>
          <a:p>
            <a:pPr lvl="1"/>
            <a:r>
              <a:rPr lang="sv-SE" sz="1800" smtClean="0"/>
              <a:t>Returns to normal mode when test is completed</a:t>
            </a:r>
          </a:p>
          <a:p>
            <a:r>
              <a:rPr lang="sv-SE" sz="2000" smtClean="0"/>
              <a:t>Factory Settings</a:t>
            </a:r>
          </a:p>
          <a:p>
            <a:pPr lvl="1"/>
            <a:r>
              <a:rPr lang="sv-SE" sz="1800" smtClean="0"/>
              <a:t>Restore factory settings,  all user configuration will be lost</a:t>
            </a:r>
          </a:p>
          <a:p>
            <a:r>
              <a:rPr lang="sv-SE" sz="2000" smtClean="0"/>
              <a:t>Restart &amp; About</a:t>
            </a:r>
          </a:p>
        </p:txBody>
      </p:sp>
      <p:sp>
        <p:nvSpPr>
          <p:cNvPr id="2970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B92F3AC-8AC7-450C-8E0A-4803E71561CD}" type="slidenum">
              <a:rPr lang="en-US" smtClean="0">
                <a:latin typeface="Arial" pitchFamily="34" charset="0"/>
              </a:rPr>
              <a:pPr/>
              <a:t>13</a:t>
            </a:fld>
            <a:endParaRPr lang="en-US" smtClean="0">
              <a:latin typeface="Arial" pitchFamily="34" charset="0"/>
            </a:endParaRPr>
          </a:p>
        </p:txBody>
      </p:sp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15125" y="3357563"/>
            <a:ext cx="203835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15125" y="1143000"/>
            <a:ext cx="2028825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3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15125" y="2214563"/>
            <a:ext cx="204787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4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15125" y="4429125"/>
            <a:ext cx="203835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080" y="1268760"/>
            <a:ext cx="3168352" cy="3589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Display contrast</a:t>
            </a:r>
            <a:endParaRPr lang="sv-SE" dirty="0"/>
          </a:p>
        </p:txBody>
      </p:sp>
      <p:sp>
        <p:nvSpPr>
          <p:cNvPr id="31747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sv-SE" dirty="0" smtClean="0"/>
              <a:t>Increase contrast</a:t>
            </a:r>
          </a:p>
          <a:p>
            <a:pPr lvl="1"/>
            <a:r>
              <a:rPr lang="sv-SE" dirty="0" smtClean="0"/>
              <a:t>Press the two buttons on the right-hand side simultaneously</a:t>
            </a:r>
          </a:p>
          <a:p>
            <a:r>
              <a:rPr lang="sv-SE" dirty="0" smtClean="0"/>
              <a:t>Decrease contrast</a:t>
            </a:r>
          </a:p>
          <a:p>
            <a:pPr lvl="1"/>
            <a:r>
              <a:rPr lang="sv-SE" dirty="0" smtClean="0"/>
              <a:t>Press the two buttons on the left-hand side simultaneously</a:t>
            </a:r>
          </a:p>
        </p:txBody>
      </p:sp>
      <p:sp>
        <p:nvSpPr>
          <p:cNvPr id="3174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C8ECE0A-F419-460D-8DE6-7377562420AC}" type="slidenum">
              <a:rPr lang="en-US" smtClean="0">
                <a:latin typeface="Arial" pitchFamily="34" charset="0"/>
              </a:rPr>
              <a:pPr/>
              <a:t>14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31750" name="Oval 8"/>
          <p:cNvSpPr>
            <a:spLocks noChangeArrowheads="1"/>
          </p:cNvSpPr>
          <p:nvPr/>
        </p:nvSpPr>
        <p:spPr bwMode="auto">
          <a:xfrm>
            <a:off x="6858000" y="3857625"/>
            <a:ext cx="571500" cy="357188"/>
          </a:xfrm>
          <a:prstGeom prst="ellipse">
            <a:avLst/>
          </a:prstGeom>
          <a:noFill/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31751" name="Oval 9"/>
          <p:cNvSpPr>
            <a:spLocks noChangeArrowheads="1"/>
          </p:cNvSpPr>
          <p:nvPr/>
        </p:nvSpPr>
        <p:spPr bwMode="auto">
          <a:xfrm>
            <a:off x="6286500" y="3857625"/>
            <a:ext cx="571500" cy="357188"/>
          </a:xfrm>
          <a:prstGeom prst="ellipse">
            <a:avLst/>
          </a:prstGeom>
          <a:noFill/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cxnSp>
        <p:nvCxnSpPr>
          <p:cNvPr id="31752" name="Straight Arrow Connector 13"/>
          <p:cNvCxnSpPr>
            <a:cxnSpLocks noChangeShapeType="1"/>
            <a:endCxn id="31751" idx="4"/>
          </p:cNvCxnSpPr>
          <p:nvPr/>
        </p:nvCxnSpPr>
        <p:spPr bwMode="auto">
          <a:xfrm rot="5400000" flipH="1" flipV="1">
            <a:off x="6144419" y="4644231"/>
            <a:ext cx="857250" cy="1588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arrow" w="med" len="med"/>
          </a:ln>
        </p:spPr>
      </p:cxnSp>
      <p:cxnSp>
        <p:nvCxnSpPr>
          <p:cNvPr id="31753" name="Straight Arrow Connector 14"/>
          <p:cNvCxnSpPr>
            <a:cxnSpLocks noChangeShapeType="1"/>
          </p:cNvCxnSpPr>
          <p:nvPr/>
        </p:nvCxnSpPr>
        <p:spPr bwMode="auto">
          <a:xfrm rot="5400000" flipH="1" flipV="1">
            <a:off x="6715919" y="4642644"/>
            <a:ext cx="857250" cy="1588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arrow" w="med" len="med"/>
          </a:ln>
        </p:spPr>
      </p:cxnSp>
      <p:sp>
        <p:nvSpPr>
          <p:cNvPr id="17" name="Text Box 26"/>
          <p:cNvSpPr txBox="1">
            <a:spLocks noChangeArrowheads="1"/>
          </p:cNvSpPr>
          <p:nvPr/>
        </p:nvSpPr>
        <p:spPr bwMode="auto">
          <a:xfrm>
            <a:off x="5000625" y="5072063"/>
            <a:ext cx="1655763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sv-SE" sz="1100" b="0"/>
              <a:t>Decrease contrast</a:t>
            </a:r>
            <a:endParaRPr lang="en-US" sz="1100" b="0"/>
          </a:p>
        </p:txBody>
      </p:sp>
      <p:sp>
        <p:nvSpPr>
          <p:cNvPr id="18" name="Text Box 26"/>
          <p:cNvSpPr txBox="1">
            <a:spLocks noChangeArrowheads="1"/>
          </p:cNvSpPr>
          <p:nvPr/>
        </p:nvSpPr>
        <p:spPr bwMode="auto">
          <a:xfrm>
            <a:off x="7072313" y="5072063"/>
            <a:ext cx="1655762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1100" b="0"/>
              <a:t>Increase contrast</a:t>
            </a:r>
            <a:endParaRPr lang="en-US" sz="1100" b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L:\Raptor\Aftersales dept\Presentationer\Bilder\Foton\2230_cov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1772816"/>
            <a:ext cx="3552214" cy="266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428625"/>
            <a:ext cx="7594600" cy="723900"/>
          </a:xfrm>
        </p:spPr>
        <p:txBody>
          <a:bodyPr/>
          <a:lstStyle/>
          <a:p>
            <a:pPr>
              <a:defRPr/>
            </a:pPr>
            <a:r>
              <a:rPr lang="sv-SE" dirty="0" smtClean="0"/>
              <a:t>Reset the 2230 to factory settings</a:t>
            </a:r>
            <a:endParaRPr lang="sv-SE" dirty="0"/>
          </a:p>
        </p:txBody>
      </p:sp>
      <p:sp>
        <p:nvSpPr>
          <p:cNvPr id="7172" name="Content Placeholder 2"/>
          <p:cNvSpPr>
            <a:spLocks noGrp="1"/>
          </p:cNvSpPr>
          <p:nvPr>
            <p:ph idx="1"/>
          </p:nvPr>
        </p:nvSpPr>
        <p:spPr>
          <a:xfrm>
            <a:off x="571500" y="1206500"/>
            <a:ext cx="4071938" cy="4546600"/>
          </a:xfrm>
        </p:spPr>
        <p:txBody>
          <a:bodyPr/>
          <a:lstStyle/>
          <a:p>
            <a:r>
              <a:rPr lang="sv-SE" sz="2400" dirty="0" smtClean="0"/>
              <a:t>Two ways to reset the 2230:</a:t>
            </a:r>
          </a:p>
          <a:p>
            <a:pPr lvl="1"/>
            <a:r>
              <a:rPr lang="sv-SE" sz="2000" dirty="0" smtClean="0"/>
              <a:t>Internal button</a:t>
            </a:r>
          </a:p>
          <a:p>
            <a:pPr lvl="2"/>
            <a:r>
              <a:rPr lang="sv-SE" sz="1800" dirty="0" smtClean="0"/>
              <a:t>Press to restore factory settings</a:t>
            </a:r>
          </a:p>
          <a:p>
            <a:pPr lvl="1"/>
            <a:r>
              <a:rPr lang="sv-SE" sz="2000" dirty="0" smtClean="0"/>
              <a:t>WinSetup</a:t>
            </a:r>
          </a:p>
          <a:p>
            <a:pPr lvl="2"/>
            <a:r>
              <a:rPr lang="sv-SE" sz="1800" dirty="0" smtClean="0"/>
              <a:t>Send reset command via field bus</a:t>
            </a:r>
          </a:p>
          <a:p>
            <a:pPr lvl="2"/>
            <a:r>
              <a:rPr lang="sv-SE" sz="1800" dirty="0" smtClean="0"/>
              <a:t>Holding register 65510</a:t>
            </a:r>
          </a:p>
          <a:p>
            <a:endParaRPr lang="sv-SE" dirty="0" smtClean="0"/>
          </a:p>
        </p:txBody>
      </p:sp>
      <p:sp>
        <p:nvSpPr>
          <p:cNvPr id="717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49C2C38-F928-499C-B1F9-DC5A596FA673}" type="slidenum">
              <a:rPr lang="en-US" smtClean="0">
                <a:latin typeface="Arial" pitchFamily="34" charset="0"/>
              </a:rPr>
              <a:pPr/>
              <a:t>15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7174" name="Line 17"/>
          <p:cNvSpPr>
            <a:spLocks noChangeShapeType="1"/>
          </p:cNvSpPr>
          <p:nvPr/>
        </p:nvSpPr>
        <p:spPr bwMode="auto">
          <a:xfrm>
            <a:off x="6552604" y="1555080"/>
            <a:ext cx="1712" cy="1729904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sv-SE" b="0" dirty="0"/>
          </a:p>
        </p:txBody>
      </p:sp>
      <p:sp>
        <p:nvSpPr>
          <p:cNvPr id="7175" name="Text Box 25"/>
          <p:cNvSpPr txBox="1">
            <a:spLocks noChangeArrowheads="1"/>
          </p:cNvSpPr>
          <p:nvPr/>
        </p:nvSpPr>
        <p:spPr bwMode="auto">
          <a:xfrm>
            <a:off x="6372200" y="1268760"/>
            <a:ext cx="129614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1200" b="0" dirty="0"/>
              <a:t>Reset button</a:t>
            </a:r>
            <a:endParaRPr lang="en-US" sz="1200" b="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Troubleshooting</a:t>
            </a:r>
            <a:endParaRPr lang="sv-SE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571500" y="1206500"/>
          <a:ext cx="8343900" cy="3215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71806"/>
                <a:gridCol w="5272094"/>
              </a:tblGrid>
              <a:tr h="370840">
                <a:tc>
                  <a:txBody>
                    <a:bodyPr/>
                    <a:lstStyle/>
                    <a:p>
                      <a:r>
                        <a:rPr lang="sv-SE" dirty="0" smtClean="0"/>
                        <a:t>Symptoms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Actions</a:t>
                      </a:r>
                      <a:endParaRPr lang="sv-S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2000" dirty="0" smtClean="0"/>
                        <a:t>No communication with 2230 using FISCO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sv-SE" baseline="0" dirty="0" smtClean="0"/>
                        <a:t> Faulty communication cabling – check cabling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sv-SE" baseline="0" dirty="0" smtClean="0"/>
                        <a:t> No </a:t>
                      </a:r>
                      <a:r>
                        <a:rPr lang="sv-SE" sz="1800" dirty="0" smtClean="0"/>
                        <a:t>fieldbus termination or too many terminations 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sv-SE" sz="1800" dirty="0" smtClean="0"/>
                        <a:t> Make sure that the last devices in the FISCO </a:t>
                      </a:r>
                      <a:br>
                        <a:rPr lang="sv-SE" sz="1800" dirty="0" smtClean="0"/>
                      </a:br>
                      <a:r>
                        <a:rPr lang="sv-SE" sz="1800" dirty="0" smtClean="0"/>
                        <a:t>fieldbus is terminated</a:t>
                      </a:r>
                      <a:endParaRPr lang="sv-S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v-SE" sz="1800" dirty="0" smtClean="0"/>
                        <a:t>No possible to change configuration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sv-SE" dirty="0" smtClean="0"/>
                        <a:t> Make </a:t>
                      </a:r>
                      <a:r>
                        <a:rPr lang="sv-SE" sz="1800" dirty="0" smtClean="0"/>
                        <a:t>sure hardware write protection switch is off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sv-SE" sz="1800" dirty="0" smtClean="0"/>
                        <a:t> Remove software write protection using TankMaster Winsetup</a:t>
                      </a:r>
                      <a:endParaRPr lang="sv-S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r>
                        <a:rPr lang="sv-SE" dirty="0" smtClean="0"/>
                        <a:t>NOTE! Firmware cannot be ugraded in field!</a:t>
                      </a:r>
                      <a:endParaRPr lang="sv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381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F082577-D8B8-400A-9349-82B738FC51F7}" type="slidenum">
              <a:rPr lang="en-US" smtClean="0">
                <a:latin typeface="Arial" pitchFamily="34" charset="0"/>
              </a:rPr>
              <a:pPr/>
              <a:t>16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System Overview</a:t>
            </a:r>
          </a:p>
        </p:txBody>
      </p:sp>
      <p:sp>
        <p:nvSpPr>
          <p:cNvPr id="7577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4723361-6571-40CD-BA30-59C9FD2A457E}" type="slidenum">
              <a:rPr lang="en-US" smtClean="0"/>
              <a:pPr/>
              <a:t>2</a:t>
            </a:fld>
            <a:endParaRPr lang="en-US" smtClean="0"/>
          </a:p>
        </p:txBody>
      </p:sp>
      <p:pic>
        <p:nvPicPr>
          <p:cNvPr id="75780" name="Picture 5" descr="I:\GSS\KURS\eLearning\Raptor System Overview\Bilder\5900base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66863" y="1571625"/>
            <a:ext cx="6362700" cy="408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143125" y="1571625"/>
            <a:ext cx="171767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sv-SE" sz="1000" dirty="0">
                <a:latin typeface="+mn-lt"/>
              </a:rPr>
              <a:t>2240S Multi-Input Temperature Transmitter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29125" y="1571625"/>
            <a:ext cx="982663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sv-SE" sz="1000" dirty="0">
                <a:latin typeface="+mn-lt"/>
              </a:rPr>
              <a:t>5900S Radar Level Gauge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43438" y="2636838"/>
            <a:ext cx="936625" cy="554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sv-SE" sz="1000" dirty="0">
                <a:latin typeface="+mn-lt"/>
              </a:rPr>
              <a:t>3051S Pressure Transmitter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29063" y="4181475"/>
            <a:ext cx="1363662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sv-SE" sz="1000" dirty="0">
                <a:latin typeface="+mn-lt"/>
              </a:rPr>
              <a:t>2230 Graphical Field Display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34038" y="4786313"/>
            <a:ext cx="1152525" cy="2460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sv-SE" sz="1000" dirty="0">
                <a:latin typeface="+mn-lt"/>
              </a:rPr>
              <a:t>2410 Tank Hub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86375" y="2143125"/>
            <a:ext cx="2714625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sv-SE" sz="1000" dirty="0">
                <a:latin typeface="+mn-lt"/>
              </a:rPr>
              <a:t>Tankbus: F</a:t>
            </a:r>
            <a:r>
              <a:rPr lang="sv-SE" sz="900" dirty="0">
                <a:latin typeface="+mn-lt"/>
              </a:rPr>
              <a:t>OUNDATION</a:t>
            </a:r>
            <a:r>
              <a:rPr lang="sv-SE" sz="900" baseline="30000" dirty="0">
                <a:latin typeface="+mn-lt"/>
              </a:rPr>
              <a:t>TM</a:t>
            </a:r>
            <a:r>
              <a:rPr lang="sv-SE" sz="1000" dirty="0">
                <a:latin typeface="+mn-lt"/>
              </a:rPr>
              <a:t> fieldbus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29250" y="5357813"/>
            <a:ext cx="2714625" cy="2460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sv-SE" sz="1000" dirty="0" smtClean="0">
                <a:latin typeface="+mn-lt"/>
              </a:rPr>
              <a:t>Fieldbus</a:t>
            </a:r>
            <a:endParaRPr lang="sv-SE" sz="1000" dirty="0">
              <a:latin typeface="+mn-lt"/>
            </a:endParaRPr>
          </a:p>
        </p:txBody>
      </p:sp>
      <p:sp>
        <p:nvSpPr>
          <p:cNvPr id="75788" name="Oval 13"/>
          <p:cNvSpPr>
            <a:spLocks noChangeArrowheads="1"/>
          </p:cNvSpPr>
          <p:nvPr/>
        </p:nvSpPr>
        <p:spPr bwMode="auto">
          <a:xfrm>
            <a:off x="4572000" y="3644900"/>
            <a:ext cx="792163" cy="720725"/>
          </a:xfrm>
          <a:prstGeom prst="ellipse">
            <a:avLst/>
          </a:prstGeom>
          <a:noFill/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2230 Graphical Field Display</a:t>
            </a:r>
          </a:p>
        </p:txBody>
      </p:sp>
      <p:sp>
        <p:nvSpPr>
          <p:cNvPr id="7680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753EA2A-6BFA-4C15-A1F5-76CB3188898D}" type="slidenum">
              <a:rPr lang="en-US" smtClean="0"/>
              <a:pPr/>
              <a:t>3</a:t>
            </a:fld>
            <a:endParaRPr lang="en-US" smtClean="0"/>
          </a:p>
        </p:txBody>
      </p:sp>
      <p:pic>
        <p:nvPicPr>
          <p:cNvPr id="7680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113" y="4365625"/>
            <a:ext cx="2520950" cy="143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5" name="Picture 2" descr="L:\Raptor\Aftersales dept\Presentationer\Bilder\single_tank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00788" y="1125538"/>
            <a:ext cx="2566987" cy="254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6" name="Oval 13"/>
          <p:cNvSpPr>
            <a:spLocks noChangeArrowheads="1"/>
          </p:cNvSpPr>
          <p:nvPr/>
        </p:nvSpPr>
        <p:spPr bwMode="auto">
          <a:xfrm>
            <a:off x="7956550" y="2420938"/>
            <a:ext cx="357188" cy="360362"/>
          </a:xfrm>
          <a:prstGeom prst="ellipse">
            <a:avLst/>
          </a:prstGeom>
          <a:noFill/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pic>
        <p:nvPicPr>
          <p:cNvPr id="76807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24300" y="4508500"/>
            <a:ext cx="1235075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8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81613" y="4221163"/>
            <a:ext cx="1235075" cy="1398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9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05575" y="3830638"/>
            <a:ext cx="1235075" cy="1398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10" name="Freeform 40"/>
          <p:cNvSpPr>
            <a:spLocks/>
          </p:cNvSpPr>
          <p:nvPr/>
        </p:nvSpPr>
        <p:spPr bwMode="auto">
          <a:xfrm rot="1267713">
            <a:off x="2601913" y="5510213"/>
            <a:ext cx="1855787" cy="982662"/>
          </a:xfrm>
          <a:custGeom>
            <a:avLst/>
            <a:gdLst>
              <a:gd name="T0" fmla="*/ 0 w 804"/>
              <a:gd name="T1" fmla="*/ 2147483647 h 758"/>
              <a:gd name="T2" fmla="*/ 2147483647 w 804"/>
              <a:gd name="T3" fmla="*/ 2147483647 h 758"/>
              <a:gd name="T4" fmla="*/ 2147483647 w 804"/>
              <a:gd name="T5" fmla="*/ 0 h 758"/>
              <a:gd name="T6" fmla="*/ 0 60000 65536"/>
              <a:gd name="T7" fmla="*/ 0 60000 65536"/>
              <a:gd name="T8" fmla="*/ 0 60000 65536"/>
              <a:gd name="T9" fmla="*/ 0 w 804"/>
              <a:gd name="T10" fmla="*/ 0 h 758"/>
              <a:gd name="T11" fmla="*/ 804 w 804"/>
              <a:gd name="T12" fmla="*/ 758 h 7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4" h="758">
                <a:moveTo>
                  <a:pt x="0" y="405"/>
                </a:moveTo>
                <a:cubicBezTo>
                  <a:pt x="112" y="453"/>
                  <a:pt x="544" y="758"/>
                  <a:pt x="674" y="691"/>
                </a:cubicBezTo>
                <a:cubicBezTo>
                  <a:pt x="804" y="624"/>
                  <a:pt x="756" y="144"/>
                  <a:pt x="778" y="0"/>
                </a:cubicBezTo>
              </a:path>
            </a:pathLst>
          </a:custGeom>
          <a:noFill/>
          <a:ln w="31750" cap="flat" cmpd="sng">
            <a:solidFill>
              <a:srgbClr val="00CC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76811" name="Freeform 40"/>
          <p:cNvSpPr>
            <a:spLocks/>
          </p:cNvSpPr>
          <p:nvPr/>
        </p:nvSpPr>
        <p:spPr bwMode="auto">
          <a:xfrm rot="716907">
            <a:off x="4535488" y="5403850"/>
            <a:ext cx="1244600" cy="1141413"/>
          </a:xfrm>
          <a:custGeom>
            <a:avLst/>
            <a:gdLst>
              <a:gd name="T0" fmla="*/ 0 w 804"/>
              <a:gd name="T1" fmla="*/ 2147483647 h 758"/>
              <a:gd name="T2" fmla="*/ 2147483647 w 804"/>
              <a:gd name="T3" fmla="*/ 2147483647 h 758"/>
              <a:gd name="T4" fmla="*/ 2147483647 w 804"/>
              <a:gd name="T5" fmla="*/ 0 h 758"/>
              <a:gd name="T6" fmla="*/ 0 60000 65536"/>
              <a:gd name="T7" fmla="*/ 0 60000 65536"/>
              <a:gd name="T8" fmla="*/ 0 60000 65536"/>
              <a:gd name="T9" fmla="*/ 0 w 804"/>
              <a:gd name="T10" fmla="*/ 0 h 758"/>
              <a:gd name="T11" fmla="*/ 804 w 804"/>
              <a:gd name="T12" fmla="*/ 758 h 7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4" h="758">
                <a:moveTo>
                  <a:pt x="0" y="405"/>
                </a:moveTo>
                <a:cubicBezTo>
                  <a:pt x="112" y="453"/>
                  <a:pt x="544" y="758"/>
                  <a:pt x="674" y="691"/>
                </a:cubicBezTo>
                <a:cubicBezTo>
                  <a:pt x="804" y="624"/>
                  <a:pt x="756" y="144"/>
                  <a:pt x="778" y="0"/>
                </a:cubicBezTo>
              </a:path>
            </a:pathLst>
          </a:custGeom>
          <a:noFill/>
          <a:ln w="31750" cap="flat" cmpd="sng">
            <a:solidFill>
              <a:srgbClr val="00CC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76812" name="Freeform 40"/>
          <p:cNvSpPr>
            <a:spLocks/>
          </p:cNvSpPr>
          <p:nvPr/>
        </p:nvSpPr>
        <p:spPr bwMode="auto">
          <a:xfrm rot="585376">
            <a:off x="5811838" y="5070475"/>
            <a:ext cx="1246187" cy="1141413"/>
          </a:xfrm>
          <a:custGeom>
            <a:avLst/>
            <a:gdLst>
              <a:gd name="T0" fmla="*/ 0 w 804"/>
              <a:gd name="T1" fmla="*/ 2147483647 h 758"/>
              <a:gd name="T2" fmla="*/ 2147483647 w 804"/>
              <a:gd name="T3" fmla="*/ 2147483647 h 758"/>
              <a:gd name="T4" fmla="*/ 2147483647 w 804"/>
              <a:gd name="T5" fmla="*/ 0 h 758"/>
              <a:gd name="T6" fmla="*/ 0 60000 65536"/>
              <a:gd name="T7" fmla="*/ 0 60000 65536"/>
              <a:gd name="T8" fmla="*/ 0 60000 65536"/>
              <a:gd name="T9" fmla="*/ 0 w 804"/>
              <a:gd name="T10" fmla="*/ 0 h 758"/>
              <a:gd name="T11" fmla="*/ 804 w 804"/>
              <a:gd name="T12" fmla="*/ 758 h 7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4" h="758">
                <a:moveTo>
                  <a:pt x="0" y="405"/>
                </a:moveTo>
                <a:cubicBezTo>
                  <a:pt x="112" y="453"/>
                  <a:pt x="544" y="758"/>
                  <a:pt x="674" y="691"/>
                </a:cubicBezTo>
                <a:cubicBezTo>
                  <a:pt x="804" y="624"/>
                  <a:pt x="756" y="144"/>
                  <a:pt x="778" y="0"/>
                </a:cubicBezTo>
              </a:path>
            </a:pathLst>
          </a:custGeom>
          <a:noFill/>
          <a:ln w="31750" cap="flat" cmpd="sng">
            <a:solidFill>
              <a:srgbClr val="00CC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76813" name="Content Placeholder 2"/>
          <p:cNvSpPr>
            <a:spLocks noGrp="1"/>
          </p:cNvSpPr>
          <p:nvPr>
            <p:ph sz="half" idx="1"/>
          </p:nvPr>
        </p:nvSpPr>
        <p:spPr>
          <a:xfrm>
            <a:off x="539750" y="1196975"/>
            <a:ext cx="5903913" cy="4546600"/>
          </a:xfrm>
        </p:spPr>
        <p:txBody>
          <a:bodyPr/>
          <a:lstStyle/>
          <a:p>
            <a:r>
              <a:rPr lang="sv-SE" sz="2000" smtClean="0"/>
              <a:t>Presents inventory </a:t>
            </a:r>
            <a:br>
              <a:rPr lang="sv-SE" sz="2000" smtClean="0"/>
            </a:br>
            <a:r>
              <a:rPr lang="sv-SE" sz="2000" smtClean="0"/>
              <a:t>Tank gauging data from the hub</a:t>
            </a:r>
          </a:p>
          <a:p>
            <a:r>
              <a:rPr lang="sv-SE" sz="2000" smtClean="0"/>
              <a:t>Language </a:t>
            </a:r>
            <a:r>
              <a:rPr lang="en-US" sz="2000" smtClean="0"/>
              <a:t>selection possibilities </a:t>
            </a:r>
          </a:p>
          <a:p>
            <a:pPr lvl="1"/>
            <a:r>
              <a:rPr lang="en-US" sz="1800" smtClean="0"/>
              <a:t>English, French, German, Spanish, Italian, and Portuguese</a:t>
            </a:r>
          </a:p>
          <a:p>
            <a:r>
              <a:rPr lang="sv-SE" sz="2000" smtClean="0"/>
              <a:t>Custody Transfer View</a:t>
            </a:r>
          </a:p>
          <a:p>
            <a:pPr lvl="1"/>
            <a:r>
              <a:rPr lang="sv-SE" sz="1800" smtClean="0"/>
              <a:t>Displays Level &amp; Avg temp for each tank</a:t>
            </a:r>
          </a:p>
          <a:p>
            <a:r>
              <a:rPr lang="sv-SE" sz="2000" smtClean="0"/>
              <a:t>Up to 3 displays connected to one tank hub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 descr="L:\Raptor\Aftersales dept\Presentationer\Bilder\single_tan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0788" y="1125538"/>
            <a:ext cx="2566987" cy="254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27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9338" y="2708275"/>
            <a:ext cx="2952750" cy="334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2230 Graphical Field Display</a:t>
            </a:r>
            <a:endParaRPr lang="sv-SE" dirty="0"/>
          </a:p>
        </p:txBody>
      </p:sp>
      <p:sp>
        <p:nvSpPr>
          <p:cNvPr id="7782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72A48F1-A29E-4A4E-8877-CB869E40D9B6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77830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611188" y="1268413"/>
            <a:ext cx="6089650" cy="4546600"/>
          </a:xfrm>
        </p:spPr>
        <p:txBody>
          <a:bodyPr/>
          <a:lstStyle/>
          <a:p>
            <a:pPr eaLnBrk="1" hangingPunct="1"/>
            <a:r>
              <a:rPr lang="sv-SE" sz="2400" smtClean="0"/>
              <a:t>4 panel buttons for easy navigation </a:t>
            </a:r>
          </a:p>
          <a:p>
            <a:pPr eaLnBrk="1" hangingPunct="1"/>
            <a:r>
              <a:rPr lang="sv-SE" sz="2400" smtClean="0"/>
              <a:t>Field configuration</a:t>
            </a:r>
          </a:p>
          <a:p>
            <a:pPr lvl="1" eaLnBrk="1" hangingPunct="1"/>
            <a:r>
              <a:rPr lang="sv-SE" sz="2000" smtClean="0"/>
              <a:t>view and units</a:t>
            </a:r>
          </a:p>
          <a:p>
            <a:pPr eaLnBrk="1" hangingPunct="1"/>
            <a:r>
              <a:rPr lang="sv-SE" sz="2400" smtClean="0"/>
              <a:t>Data update time: 2s</a:t>
            </a:r>
          </a:p>
          <a:p>
            <a:pPr eaLnBrk="1" hangingPunct="1"/>
            <a:r>
              <a:rPr lang="sv-SE" sz="2400" smtClean="0"/>
              <a:t>Backlit LCD</a:t>
            </a:r>
          </a:p>
          <a:p>
            <a:r>
              <a:rPr lang="sv-SE" sz="2400" smtClean="0"/>
              <a:t>Remote installation</a:t>
            </a:r>
          </a:p>
          <a:p>
            <a:pPr lvl="1"/>
            <a:r>
              <a:rPr lang="sv-SE" sz="2000" smtClean="0"/>
              <a:t>Pipe/wall installation kit </a:t>
            </a:r>
            <a:br>
              <a:rPr lang="sv-SE" sz="2000" smtClean="0"/>
            </a:br>
            <a:r>
              <a:rPr lang="sv-SE" sz="2000" smtClean="0"/>
              <a:t>(optional)</a:t>
            </a:r>
          </a:p>
          <a:p>
            <a:pPr lvl="1" eaLnBrk="1" hangingPunct="1"/>
            <a:endParaRPr lang="sv-SE" sz="2000" smtClean="0"/>
          </a:p>
        </p:txBody>
      </p:sp>
      <p:sp>
        <p:nvSpPr>
          <p:cNvPr id="77831" name="Oval 13"/>
          <p:cNvSpPr>
            <a:spLocks noChangeArrowheads="1"/>
          </p:cNvSpPr>
          <p:nvPr/>
        </p:nvSpPr>
        <p:spPr bwMode="auto">
          <a:xfrm>
            <a:off x="7956550" y="2420938"/>
            <a:ext cx="357188" cy="360362"/>
          </a:xfrm>
          <a:prstGeom prst="ellipse">
            <a:avLst/>
          </a:prstGeom>
          <a:noFill/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Available Field Data</a:t>
            </a:r>
            <a:endParaRPr lang="sv-SE" dirty="0"/>
          </a:p>
        </p:txBody>
      </p:sp>
      <p:sp>
        <p:nvSpPr>
          <p:cNvPr id="7885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78AC82F-1DB7-4E5F-9C86-5F22D40FD943}" type="slidenum">
              <a:rPr lang="en-US" smtClean="0"/>
              <a:pPr/>
              <a:t>5</a:t>
            </a:fld>
            <a:endParaRPr lang="en-US" smtClean="0"/>
          </a:p>
        </p:txBody>
      </p:sp>
      <p:graphicFrame>
        <p:nvGraphicFramePr>
          <p:cNvPr id="8" name="Content Placeholder 11"/>
          <p:cNvGraphicFramePr>
            <a:graphicFrameLocks noGrp="1"/>
          </p:cNvGraphicFramePr>
          <p:nvPr>
            <p:ph idx="1"/>
          </p:nvPr>
        </p:nvGraphicFramePr>
        <p:xfrm>
          <a:off x="571500" y="1643063"/>
          <a:ext cx="8143904" cy="3657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71952"/>
                <a:gridCol w="4071952"/>
              </a:tblGrid>
              <a:tr h="327140">
                <a:tc>
                  <a:txBody>
                    <a:bodyPr/>
                    <a:lstStyle/>
                    <a:p>
                      <a:r>
                        <a:rPr lang="sv-SE" dirty="0" smtClean="0"/>
                        <a:t>Viewable</a:t>
                      </a:r>
                      <a:r>
                        <a:rPr lang="sv-SE" baseline="0" dirty="0" smtClean="0"/>
                        <a:t> variables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</a:tr>
              <a:tr h="327140">
                <a:tc>
                  <a:txBody>
                    <a:bodyPr/>
                    <a:lstStyle/>
                    <a:p>
                      <a:r>
                        <a:rPr lang="sv-SE" dirty="0" smtClean="0"/>
                        <a:t>Level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Vapor temperature</a:t>
                      </a:r>
                      <a:endParaRPr lang="sv-SE" dirty="0"/>
                    </a:p>
                  </a:txBody>
                  <a:tcPr/>
                </a:tc>
              </a:tr>
              <a:tr h="327140">
                <a:tc>
                  <a:txBody>
                    <a:bodyPr/>
                    <a:lstStyle/>
                    <a:p>
                      <a:r>
                        <a:rPr lang="sv-SE" dirty="0" smtClean="0"/>
                        <a:t>Ullage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Product</a:t>
                      </a:r>
                      <a:r>
                        <a:rPr lang="sv-SE" baseline="0" dirty="0" smtClean="0"/>
                        <a:t> temperature</a:t>
                      </a:r>
                      <a:endParaRPr lang="sv-SE" dirty="0"/>
                    </a:p>
                  </a:txBody>
                  <a:tcPr/>
                </a:tc>
              </a:tr>
              <a:tr h="327140">
                <a:tc>
                  <a:txBody>
                    <a:bodyPr/>
                    <a:lstStyle/>
                    <a:p>
                      <a:r>
                        <a:rPr lang="sv-SE" dirty="0" smtClean="0"/>
                        <a:t>Level rate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Tank average temperature</a:t>
                      </a:r>
                      <a:endParaRPr lang="sv-SE" dirty="0"/>
                    </a:p>
                  </a:txBody>
                  <a:tcPr/>
                </a:tc>
              </a:tr>
              <a:tr h="327140">
                <a:tc>
                  <a:txBody>
                    <a:bodyPr/>
                    <a:lstStyle/>
                    <a:p>
                      <a:r>
                        <a:rPr lang="sv-SE" dirty="0" smtClean="0"/>
                        <a:t>Signal</a:t>
                      </a:r>
                      <a:r>
                        <a:rPr lang="sv-SE" baseline="0" dirty="0" smtClean="0"/>
                        <a:t> strength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Temperature spot 1 to 16</a:t>
                      </a:r>
                      <a:endParaRPr lang="sv-SE" dirty="0"/>
                    </a:p>
                  </a:txBody>
                  <a:tcPr/>
                </a:tc>
              </a:tr>
              <a:tr h="327140">
                <a:tc>
                  <a:txBody>
                    <a:bodyPr/>
                    <a:lstStyle/>
                    <a:p>
                      <a:r>
                        <a:rPr lang="sv-SE" dirty="0" smtClean="0"/>
                        <a:t>Free water level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Observed density</a:t>
                      </a:r>
                      <a:endParaRPr lang="sv-SE" dirty="0"/>
                    </a:p>
                  </a:txBody>
                  <a:tcPr/>
                </a:tc>
              </a:tr>
              <a:tr h="327140">
                <a:tc>
                  <a:txBody>
                    <a:bodyPr/>
                    <a:lstStyle/>
                    <a:p>
                      <a:r>
                        <a:rPr lang="sv-SE" dirty="0" smtClean="0"/>
                        <a:t>Vapuor pressure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Reference density</a:t>
                      </a:r>
                      <a:endParaRPr lang="sv-SE" dirty="0"/>
                    </a:p>
                  </a:txBody>
                  <a:tcPr/>
                </a:tc>
              </a:tr>
              <a:tr h="327140">
                <a:tc>
                  <a:txBody>
                    <a:bodyPr/>
                    <a:lstStyle/>
                    <a:p>
                      <a:r>
                        <a:rPr lang="sv-SE" dirty="0" smtClean="0"/>
                        <a:t>Liquid pressure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Flow rate</a:t>
                      </a:r>
                      <a:endParaRPr lang="sv-SE" dirty="0"/>
                    </a:p>
                  </a:txBody>
                  <a:tcPr/>
                </a:tc>
              </a:tr>
              <a:tr h="327140">
                <a:tc>
                  <a:txBody>
                    <a:bodyPr/>
                    <a:lstStyle/>
                    <a:p>
                      <a:r>
                        <a:rPr lang="sv-SE" dirty="0" smtClean="0"/>
                        <a:t>Air pressure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Total Observed Volume</a:t>
                      </a:r>
                      <a:endParaRPr lang="sv-SE" dirty="0"/>
                    </a:p>
                  </a:txBody>
                  <a:tcPr/>
                </a:tc>
              </a:tr>
              <a:tr h="327140">
                <a:tc>
                  <a:txBody>
                    <a:bodyPr/>
                    <a:lstStyle/>
                    <a:p>
                      <a:r>
                        <a:rPr lang="sv-SE" dirty="0" smtClean="0"/>
                        <a:t>Ambient</a:t>
                      </a:r>
                      <a:r>
                        <a:rPr lang="sv-SE" baseline="0" dirty="0" smtClean="0"/>
                        <a:t> temperature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User defined</a:t>
                      </a:r>
                      <a:r>
                        <a:rPr lang="sv-SE" baseline="0" dirty="0" smtClean="0"/>
                        <a:t> 1 to 5</a:t>
                      </a:r>
                      <a:endParaRPr lang="sv-SE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 descr="L:\Raptor\Aftersales dept\Presentationer\Bilder\2230_displa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713" y="1916113"/>
            <a:ext cx="5989637" cy="329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2230 Graphical Field Display</a:t>
            </a:r>
            <a:endParaRPr lang="sv-SE" dirty="0"/>
          </a:p>
        </p:txBody>
      </p:sp>
      <p:sp>
        <p:nvSpPr>
          <p:cNvPr id="7987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6E72583-A729-4992-9419-2777485E2B58}" type="slidenum">
              <a:rPr lang="en-US" smtClean="0"/>
              <a:pPr/>
              <a:t>6</a:t>
            </a:fld>
            <a:endParaRPr lang="en-US" smtClean="0"/>
          </a:p>
        </p:txBody>
      </p:sp>
      <p:sp>
        <p:nvSpPr>
          <p:cNvPr id="79877" name="TextBox 10"/>
          <p:cNvSpPr txBox="1">
            <a:spLocks noChangeArrowheads="1"/>
          </p:cNvSpPr>
          <p:nvPr/>
        </p:nvSpPr>
        <p:spPr bwMode="auto">
          <a:xfrm>
            <a:off x="4859338" y="1196975"/>
            <a:ext cx="30241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sv-SE" sz="1800"/>
              <a:t>Tank name (up to 10 tanks)</a:t>
            </a:r>
          </a:p>
        </p:txBody>
      </p:sp>
      <p:cxnSp>
        <p:nvCxnSpPr>
          <p:cNvPr id="79878" name="Straight Arrow Connector 12"/>
          <p:cNvCxnSpPr>
            <a:cxnSpLocks noChangeShapeType="1"/>
          </p:cNvCxnSpPr>
          <p:nvPr/>
        </p:nvCxnSpPr>
        <p:spPr bwMode="auto">
          <a:xfrm rot="5400000">
            <a:off x="4679951" y="1809750"/>
            <a:ext cx="576262" cy="71437"/>
          </a:xfrm>
          <a:prstGeom prst="straightConnector1">
            <a:avLst/>
          </a:prstGeom>
          <a:noFill/>
          <a:ln w="34925" algn="ctr">
            <a:solidFill>
              <a:srgbClr val="FE9E32"/>
            </a:solidFill>
            <a:round/>
            <a:headEnd/>
            <a:tailEnd type="triangle" w="med" len="med"/>
          </a:ln>
        </p:spPr>
      </p:cxnSp>
      <p:sp>
        <p:nvSpPr>
          <p:cNvPr id="79879" name="TextBox 14"/>
          <p:cNvSpPr txBox="1">
            <a:spLocks noChangeArrowheads="1"/>
          </p:cNvSpPr>
          <p:nvPr/>
        </p:nvSpPr>
        <p:spPr bwMode="auto">
          <a:xfrm>
            <a:off x="7127875" y="1557338"/>
            <a:ext cx="2016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sv-SE" sz="1800"/>
              <a:t>”Live” indication </a:t>
            </a:r>
          </a:p>
        </p:txBody>
      </p:sp>
      <p:cxnSp>
        <p:nvCxnSpPr>
          <p:cNvPr id="79880" name="Straight Arrow Connector 15"/>
          <p:cNvCxnSpPr>
            <a:cxnSpLocks noChangeShapeType="1"/>
          </p:cNvCxnSpPr>
          <p:nvPr/>
        </p:nvCxnSpPr>
        <p:spPr bwMode="auto">
          <a:xfrm rot="10800000" flipV="1">
            <a:off x="7380288" y="1916113"/>
            <a:ext cx="576262" cy="433387"/>
          </a:xfrm>
          <a:prstGeom prst="straightConnector1">
            <a:avLst/>
          </a:prstGeom>
          <a:noFill/>
          <a:ln w="34925" algn="ctr">
            <a:solidFill>
              <a:srgbClr val="FE9E32"/>
            </a:solidFill>
            <a:round/>
            <a:headEnd/>
            <a:tailEnd type="triangle" w="med" len="med"/>
          </a:ln>
        </p:spPr>
      </p:cxnSp>
      <p:sp>
        <p:nvSpPr>
          <p:cNvPr id="79881" name="TextBox 18"/>
          <p:cNvSpPr txBox="1">
            <a:spLocks noChangeArrowheads="1"/>
          </p:cNvSpPr>
          <p:nvPr/>
        </p:nvSpPr>
        <p:spPr bwMode="auto">
          <a:xfrm>
            <a:off x="5292725" y="5876925"/>
            <a:ext cx="2016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sv-SE" sz="1800"/>
              <a:t>Four soft keys</a:t>
            </a:r>
          </a:p>
        </p:txBody>
      </p:sp>
      <p:cxnSp>
        <p:nvCxnSpPr>
          <p:cNvPr id="79882" name="Straight Arrow Connector 19"/>
          <p:cNvCxnSpPr>
            <a:cxnSpLocks noChangeShapeType="1"/>
          </p:cNvCxnSpPr>
          <p:nvPr/>
        </p:nvCxnSpPr>
        <p:spPr bwMode="auto">
          <a:xfrm rot="16200000" flipV="1">
            <a:off x="5364163" y="5156200"/>
            <a:ext cx="1008062" cy="433388"/>
          </a:xfrm>
          <a:prstGeom prst="straightConnector1">
            <a:avLst/>
          </a:prstGeom>
          <a:noFill/>
          <a:ln w="34925" algn="ctr">
            <a:solidFill>
              <a:srgbClr val="FE9E32"/>
            </a:solidFill>
            <a:round/>
            <a:headEnd/>
            <a:tailEnd type="triangle" w="med" len="med"/>
          </a:ln>
        </p:spPr>
      </p:cxnSp>
      <p:sp>
        <p:nvSpPr>
          <p:cNvPr id="79883" name="TextBox 22"/>
          <p:cNvSpPr txBox="1">
            <a:spLocks noChangeArrowheads="1"/>
          </p:cNvSpPr>
          <p:nvPr/>
        </p:nvSpPr>
        <p:spPr bwMode="auto">
          <a:xfrm>
            <a:off x="684213" y="5516563"/>
            <a:ext cx="251936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sv-SE" sz="1800"/>
              <a:t>Alarm /Error symbol</a:t>
            </a:r>
          </a:p>
        </p:txBody>
      </p:sp>
      <p:sp>
        <p:nvSpPr>
          <p:cNvPr id="79884" name="TextBox 26"/>
          <p:cNvSpPr txBox="1">
            <a:spLocks noChangeArrowheads="1"/>
          </p:cNvSpPr>
          <p:nvPr/>
        </p:nvSpPr>
        <p:spPr bwMode="auto">
          <a:xfrm>
            <a:off x="611188" y="1196975"/>
            <a:ext cx="388937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sv-SE" sz="1800"/>
              <a:t>Large-sized digits, 25 mm (1 in.) in single value view</a:t>
            </a:r>
          </a:p>
        </p:txBody>
      </p:sp>
      <p:cxnSp>
        <p:nvCxnSpPr>
          <p:cNvPr id="79885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2339976" y="1916112"/>
            <a:ext cx="1295400" cy="720725"/>
          </a:xfrm>
          <a:prstGeom prst="straightConnector1">
            <a:avLst/>
          </a:prstGeom>
          <a:noFill/>
          <a:ln w="34925" algn="ctr">
            <a:solidFill>
              <a:srgbClr val="FE9E32"/>
            </a:solidFill>
            <a:round/>
            <a:headEnd/>
            <a:tailEnd type="triangle" w="med" len="med"/>
          </a:ln>
        </p:spPr>
      </p:cxnSp>
      <p:pic>
        <p:nvPicPr>
          <p:cNvPr id="79886" name="Picture 8" descr="L:\Raptor\Aftersales dept\Presentationer\Bilder\Foton\2230_error_alarm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68538" y="3767138"/>
            <a:ext cx="6477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9887" name="Straight Arrow Connector 23"/>
          <p:cNvCxnSpPr>
            <a:cxnSpLocks noChangeShapeType="1"/>
          </p:cNvCxnSpPr>
          <p:nvPr/>
        </p:nvCxnSpPr>
        <p:spPr bwMode="auto">
          <a:xfrm rot="5400000" flipH="1" flipV="1">
            <a:off x="1296194" y="4472781"/>
            <a:ext cx="1150938" cy="936625"/>
          </a:xfrm>
          <a:prstGeom prst="straightConnector1">
            <a:avLst/>
          </a:prstGeom>
          <a:noFill/>
          <a:ln w="34925" algn="ctr">
            <a:solidFill>
              <a:srgbClr val="FE9E32"/>
            </a:solidFill>
            <a:round/>
            <a:headEnd/>
            <a:tailEnd type="triangle" w="med" len="med"/>
          </a:ln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Configuration via TankMaster</a:t>
            </a:r>
          </a:p>
        </p:txBody>
      </p:sp>
      <p:sp>
        <p:nvSpPr>
          <p:cNvPr id="8089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B29E3A0-A5D7-4F68-A973-F8014883E869}" type="slidenum">
              <a:rPr lang="en-US" smtClean="0"/>
              <a:pPr/>
              <a:t>7</a:t>
            </a:fld>
            <a:endParaRPr lang="en-US" smtClean="0"/>
          </a:p>
        </p:txBody>
      </p:sp>
      <p:pic>
        <p:nvPicPr>
          <p:cNvPr id="80900" name="Picture 5" descr="2230 config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613" y="1212850"/>
            <a:ext cx="5184775" cy="495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1196975"/>
            <a:ext cx="8343900" cy="4546600"/>
          </a:xfrm>
        </p:spPr>
        <p:txBody>
          <a:bodyPr/>
          <a:lstStyle/>
          <a:p>
            <a:r>
              <a:rPr lang="sv-SE" sz="2000" smtClean="0"/>
              <a:t>Intrinsically safe</a:t>
            </a:r>
          </a:p>
          <a:p>
            <a:r>
              <a:rPr lang="sv-SE" sz="2000" smtClean="0"/>
              <a:t>Mount on a plate towards a wall 	</a:t>
            </a:r>
            <a:br>
              <a:rPr lang="sv-SE" sz="2000" smtClean="0"/>
            </a:br>
            <a:r>
              <a:rPr lang="sv-SE" sz="2000" smtClean="0"/>
              <a:t>or similar</a:t>
            </a:r>
          </a:p>
          <a:p>
            <a:pPr lvl="1"/>
            <a:r>
              <a:rPr lang="sv-SE" sz="1800" smtClean="0"/>
              <a:t>Optional pipe/wall installation kit </a:t>
            </a:r>
          </a:p>
          <a:p>
            <a:r>
              <a:rPr lang="sv-SE" sz="2000" smtClean="0"/>
              <a:t>Powered over the Tankbus from 2410</a:t>
            </a:r>
          </a:p>
          <a:p>
            <a:pPr lvl="1"/>
            <a:r>
              <a:rPr lang="sv-SE" sz="1800" smtClean="0"/>
              <a:t>Requires 30 mA</a:t>
            </a:r>
          </a:p>
          <a:p>
            <a:r>
              <a:rPr lang="sv-SE" sz="2000" smtClean="0"/>
              <a:t>Daisy-chain connection possible</a:t>
            </a:r>
          </a:p>
          <a:p>
            <a:r>
              <a:rPr lang="sv-SE" sz="2000" smtClean="0"/>
              <a:t>Built-in termination jumper</a:t>
            </a:r>
          </a:p>
          <a:p>
            <a:pPr lvl="1"/>
            <a:r>
              <a:rPr lang="sv-SE" sz="1800" smtClean="0"/>
              <a:t>To be connected if required</a:t>
            </a:r>
          </a:p>
          <a:p>
            <a:r>
              <a:rPr lang="sv-SE" sz="2000" smtClean="0"/>
              <a:t>Configured in TankMaster</a:t>
            </a:r>
          </a:p>
        </p:txBody>
      </p:sp>
      <p:pic>
        <p:nvPicPr>
          <p:cNvPr id="81923" name="Picture 7" descr="L:\Raptor\Aftersales dept\Presentationer\Bilder\Foton\2230_t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40350" y="1268413"/>
            <a:ext cx="3455988" cy="259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3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sv-SE" dirty="0" smtClean="0"/>
              <a:t>2230 Installation Considerations</a:t>
            </a:r>
          </a:p>
        </p:txBody>
      </p:sp>
      <p:sp>
        <p:nvSpPr>
          <p:cNvPr id="8192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3A6B371-5903-4CD2-A9EB-04D151914852}" type="slidenum">
              <a:rPr lang="en-US" smtClean="0"/>
              <a:pPr/>
              <a:t>8</a:t>
            </a:fld>
            <a:endParaRPr lang="en-US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5" descr="L:\Raptor\Aftersales dept\Presentationer\Bilder\Foton\2230_TB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3438" y="1989138"/>
            <a:ext cx="4146550" cy="310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Wiring</a:t>
            </a:r>
          </a:p>
        </p:txBody>
      </p:sp>
      <p:sp>
        <p:nvSpPr>
          <p:cNvPr id="82948" name="Content Placeholder 6"/>
          <p:cNvSpPr>
            <a:spLocks noGrp="1"/>
          </p:cNvSpPr>
          <p:nvPr>
            <p:ph idx="1"/>
          </p:nvPr>
        </p:nvSpPr>
        <p:spPr>
          <a:xfrm>
            <a:off x="571500" y="1206500"/>
            <a:ext cx="3929063" cy="4546600"/>
          </a:xfrm>
        </p:spPr>
        <p:txBody>
          <a:bodyPr/>
          <a:lstStyle/>
          <a:p>
            <a:r>
              <a:rPr lang="sv-SE" sz="2400" smtClean="0"/>
              <a:t>Tankbus</a:t>
            </a:r>
          </a:p>
          <a:p>
            <a:pPr lvl="1"/>
            <a:r>
              <a:rPr lang="sv-SE" sz="2000" smtClean="0"/>
              <a:t>X2 and X3 terminal</a:t>
            </a:r>
          </a:p>
          <a:p>
            <a:pPr lvl="1"/>
            <a:r>
              <a:rPr lang="sv-SE" sz="2000" smtClean="0"/>
              <a:t>Output for daisy-chain</a:t>
            </a:r>
          </a:p>
          <a:p>
            <a:r>
              <a:rPr lang="sv-SE" sz="2400" smtClean="0"/>
              <a:t>Cable shield</a:t>
            </a:r>
          </a:p>
          <a:p>
            <a:pPr lvl="1"/>
            <a:r>
              <a:rPr lang="sv-SE" sz="2000" smtClean="0"/>
              <a:t>X1 terminal</a:t>
            </a:r>
          </a:p>
          <a:p>
            <a:r>
              <a:rPr lang="sv-SE" sz="2400" smtClean="0"/>
              <a:t>Termination jumper</a:t>
            </a:r>
          </a:p>
          <a:p>
            <a:pPr lvl="1"/>
            <a:r>
              <a:rPr lang="sv-SE" sz="2000" smtClean="0"/>
              <a:t>X3 (-) output and X4</a:t>
            </a:r>
          </a:p>
          <a:p>
            <a:pPr lvl="1"/>
            <a:r>
              <a:rPr lang="sv-SE" sz="2000" smtClean="0"/>
              <a:t>Only if it is the last device on the Tankbus</a:t>
            </a:r>
          </a:p>
          <a:p>
            <a:endParaRPr lang="sv-SE" sz="2000" smtClean="0"/>
          </a:p>
          <a:p>
            <a:pPr lvl="1"/>
            <a:endParaRPr lang="sv-SE" sz="2000" smtClean="0"/>
          </a:p>
        </p:txBody>
      </p:sp>
      <p:sp>
        <p:nvSpPr>
          <p:cNvPr id="8294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B974CDC-96CC-43D0-B314-86FCB25DB24A}" type="slidenum">
              <a:rPr lang="en-US" smtClean="0"/>
              <a:pPr/>
              <a:t>9</a:t>
            </a:fld>
            <a:endParaRPr lang="en-US" smtClean="0"/>
          </a:p>
        </p:txBody>
      </p:sp>
      <p:sp>
        <p:nvSpPr>
          <p:cNvPr id="82950" name="Text Box 26"/>
          <p:cNvSpPr txBox="1">
            <a:spLocks noChangeArrowheads="1"/>
          </p:cNvSpPr>
          <p:nvPr/>
        </p:nvSpPr>
        <p:spPr bwMode="auto">
          <a:xfrm>
            <a:off x="6011863" y="5805488"/>
            <a:ext cx="1655762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sv-SE" sz="1100" b="0" dirty="0"/>
              <a:t>X4: Tankbus terminator</a:t>
            </a:r>
            <a:endParaRPr lang="en-US" sz="1100" b="0" dirty="0"/>
          </a:p>
        </p:txBody>
      </p:sp>
      <p:sp>
        <p:nvSpPr>
          <p:cNvPr id="82951" name="Text Box 37"/>
          <p:cNvSpPr txBox="1">
            <a:spLocks noChangeArrowheads="1"/>
          </p:cNvSpPr>
          <p:nvPr/>
        </p:nvSpPr>
        <p:spPr bwMode="auto">
          <a:xfrm>
            <a:off x="4713288" y="5386388"/>
            <a:ext cx="1801812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sv-SE" sz="1100" b="0"/>
              <a:t>X2: Tank Bus (+) input</a:t>
            </a:r>
            <a:endParaRPr lang="en-US" sz="1100" b="0"/>
          </a:p>
        </p:txBody>
      </p:sp>
      <p:sp>
        <p:nvSpPr>
          <p:cNvPr id="82952" name="Text Box 37"/>
          <p:cNvSpPr txBox="1">
            <a:spLocks noChangeArrowheads="1"/>
          </p:cNvSpPr>
          <p:nvPr/>
        </p:nvSpPr>
        <p:spPr bwMode="auto">
          <a:xfrm>
            <a:off x="5232400" y="5600700"/>
            <a:ext cx="1801813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sv-SE" sz="1100" b="0"/>
              <a:t>X3: Tank Bus (-) input</a:t>
            </a:r>
            <a:endParaRPr lang="en-US" sz="1100" b="0"/>
          </a:p>
        </p:txBody>
      </p:sp>
      <p:sp>
        <p:nvSpPr>
          <p:cNvPr id="82953" name="Text Box 26"/>
          <p:cNvSpPr txBox="1">
            <a:spLocks noChangeArrowheads="1"/>
          </p:cNvSpPr>
          <p:nvPr/>
        </p:nvSpPr>
        <p:spPr bwMode="auto">
          <a:xfrm>
            <a:off x="4425950" y="5172075"/>
            <a:ext cx="158432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sv-SE" sz="1100" b="0" dirty="0"/>
              <a:t>X1:Cable Shield</a:t>
            </a:r>
            <a:endParaRPr lang="en-US" sz="1100" b="0" dirty="0"/>
          </a:p>
        </p:txBody>
      </p:sp>
      <p:sp>
        <p:nvSpPr>
          <p:cNvPr id="82954" name="Line 18"/>
          <p:cNvSpPr>
            <a:spLocks noChangeShapeType="1"/>
          </p:cNvSpPr>
          <p:nvPr/>
        </p:nvSpPr>
        <p:spPr bwMode="auto">
          <a:xfrm flipH="1" flipV="1">
            <a:off x="5867400" y="4437063"/>
            <a:ext cx="0" cy="782637"/>
          </a:xfrm>
          <a:prstGeom prst="line">
            <a:avLst/>
          </a:prstGeom>
          <a:noFill/>
          <a:ln w="34925">
            <a:solidFill>
              <a:srgbClr val="FE9E3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82955" name="Line 18"/>
          <p:cNvSpPr>
            <a:spLocks noChangeShapeType="1"/>
          </p:cNvSpPr>
          <p:nvPr/>
        </p:nvSpPr>
        <p:spPr bwMode="auto">
          <a:xfrm flipH="1" flipV="1">
            <a:off x="6372225" y="4508500"/>
            <a:ext cx="0" cy="925513"/>
          </a:xfrm>
          <a:prstGeom prst="line">
            <a:avLst/>
          </a:prstGeom>
          <a:noFill/>
          <a:ln w="34925">
            <a:solidFill>
              <a:srgbClr val="FE9E3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82956" name="Line 18"/>
          <p:cNvSpPr>
            <a:spLocks noChangeShapeType="1"/>
          </p:cNvSpPr>
          <p:nvPr/>
        </p:nvSpPr>
        <p:spPr bwMode="auto">
          <a:xfrm flipH="1" flipV="1">
            <a:off x="6875463" y="4437063"/>
            <a:ext cx="0" cy="1211262"/>
          </a:xfrm>
          <a:prstGeom prst="line">
            <a:avLst/>
          </a:prstGeom>
          <a:noFill/>
          <a:ln w="34925">
            <a:solidFill>
              <a:srgbClr val="FE9E3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82957" name="Line 18"/>
          <p:cNvSpPr>
            <a:spLocks noChangeShapeType="1"/>
          </p:cNvSpPr>
          <p:nvPr/>
        </p:nvSpPr>
        <p:spPr bwMode="auto">
          <a:xfrm flipV="1">
            <a:off x="7524750" y="4365625"/>
            <a:ext cx="0" cy="1511300"/>
          </a:xfrm>
          <a:prstGeom prst="line">
            <a:avLst/>
          </a:prstGeom>
          <a:noFill/>
          <a:ln w="34925">
            <a:solidFill>
              <a:srgbClr val="FE9E3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82958" name="Line 18"/>
          <p:cNvSpPr>
            <a:spLocks noChangeShapeType="1"/>
          </p:cNvSpPr>
          <p:nvPr/>
        </p:nvSpPr>
        <p:spPr bwMode="auto">
          <a:xfrm flipH="1">
            <a:off x="7380288" y="1916113"/>
            <a:ext cx="0" cy="584200"/>
          </a:xfrm>
          <a:prstGeom prst="line">
            <a:avLst/>
          </a:prstGeom>
          <a:noFill/>
          <a:ln w="34925">
            <a:solidFill>
              <a:srgbClr val="FE9E3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82959" name="Text Box 26"/>
          <p:cNvSpPr txBox="1">
            <a:spLocks noChangeArrowheads="1"/>
          </p:cNvSpPr>
          <p:nvPr/>
        </p:nvSpPr>
        <p:spPr bwMode="auto">
          <a:xfrm>
            <a:off x="7234238" y="1700213"/>
            <a:ext cx="1909762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1100" b="0" dirty="0"/>
              <a:t>Temination jumper</a:t>
            </a:r>
            <a:endParaRPr lang="en-US" sz="1100" b="0" dirty="0"/>
          </a:p>
        </p:txBody>
      </p:sp>
      <p:sp>
        <p:nvSpPr>
          <p:cNvPr id="82960" name="Text Box 37"/>
          <p:cNvSpPr txBox="1">
            <a:spLocks noChangeArrowheads="1"/>
          </p:cNvSpPr>
          <p:nvPr/>
        </p:nvSpPr>
        <p:spPr bwMode="auto">
          <a:xfrm>
            <a:off x="6226175" y="1309688"/>
            <a:ext cx="1801813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1100" b="0" dirty="0"/>
              <a:t>X2: Tank Bus (+) output</a:t>
            </a:r>
            <a:endParaRPr lang="en-US" sz="1100" b="0" dirty="0"/>
          </a:p>
        </p:txBody>
      </p:sp>
      <p:sp>
        <p:nvSpPr>
          <p:cNvPr id="82961" name="Text Box 37"/>
          <p:cNvSpPr txBox="1">
            <a:spLocks noChangeArrowheads="1"/>
          </p:cNvSpPr>
          <p:nvPr/>
        </p:nvSpPr>
        <p:spPr bwMode="auto">
          <a:xfrm>
            <a:off x="6732588" y="1500188"/>
            <a:ext cx="2087884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1100" b="0" dirty="0"/>
              <a:t>X3: Tank Bus (-) output</a:t>
            </a:r>
            <a:endParaRPr lang="en-US" sz="1100" b="0" dirty="0"/>
          </a:p>
        </p:txBody>
      </p:sp>
      <p:sp>
        <p:nvSpPr>
          <p:cNvPr id="82962" name="Text Box 26"/>
          <p:cNvSpPr txBox="1">
            <a:spLocks noChangeArrowheads="1"/>
          </p:cNvSpPr>
          <p:nvPr/>
        </p:nvSpPr>
        <p:spPr bwMode="auto">
          <a:xfrm>
            <a:off x="5651500" y="1125538"/>
            <a:ext cx="15843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sv-SE" sz="1100" b="0" dirty="0"/>
              <a:t>X1:Cable Shield</a:t>
            </a:r>
            <a:endParaRPr lang="en-US" sz="1100" b="0" dirty="0"/>
          </a:p>
        </p:txBody>
      </p:sp>
      <p:sp>
        <p:nvSpPr>
          <p:cNvPr id="82963" name="Line 38"/>
          <p:cNvSpPr>
            <a:spLocks noChangeShapeType="1"/>
          </p:cNvSpPr>
          <p:nvPr/>
        </p:nvSpPr>
        <p:spPr bwMode="auto">
          <a:xfrm flipH="1">
            <a:off x="6891338" y="1785938"/>
            <a:ext cx="0" cy="785812"/>
          </a:xfrm>
          <a:prstGeom prst="line">
            <a:avLst/>
          </a:prstGeom>
          <a:noFill/>
          <a:ln w="34925">
            <a:solidFill>
              <a:srgbClr val="FE9E3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82964" name="Line 38"/>
          <p:cNvSpPr>
            <a:spLocks noChangeShapeType="1"/>
          </p:cNvSpPr>
          <p:nvPr/>
        </p:nvSpPr>
        <p:spPr bwMode="auto">
          <a:xfrm flipH="1">
            <a:off x="6369050" y="1571625"/>
            <a:ext cx="0" cy="1000125"/>
          </a:xfrm>
          <a:prstGeom prst="line">
            <a:avLst/>
          </a:prstGeom>
          <a:noFill/>
          <a:ln w="34925">
            <a:solidFill>
              <a:srgbClr val="FE9E3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82965" name="Line 38"/>
          <p:cNvSpPr>
            <a:spLocks noChangeShapeType="1"/>
          </p:cNvSpPr>
          <p:nvPr/>
        </p:nvSpPr>
        <p:spPr bwMode="auto">
          <a:xfrm>
            <a:off x="5794375" y="1387475"/>
            <a:ext cx="1588" cy="1536700"/>
          </a:xfrm>
          <a:prstGeom prst="line">
            <a:avLst/>
          </a:prstGeom>
          <a:noFill/>
          <a:ln w="34925">
            <a:solidFill>
              <a:srgbClr val="FE9E3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82966" name="Text Box 39"/>
          <p:cNvSpPr txBox="1">
            <a:spLocks noChangeArrowheads="1"/>
          </p:cNvSpPr>
          <p:nvPr/>
        </p:nvSpPr>
        <p:spPr bwMode="auto">
          <a:xfrm>
            <a:off x="2786063" y="6357938"/>
            <a:ext cx="345598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sv-SE" sz="1200" dirty="0"/>
              <a:t>*Dual Terminals for Daisy chaining the field</a:t>
            </a:r>
            <a:endParaRPr lang="en-US" sz="1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2"/>
  <p:tag name="MMPROD_UIDATA" val="&lt;database version=&quot;7.0&quot;&gt;&lt;object type=&quot;1&quot; unique_id=&quot;10001&quot;&gt;&lt;object type=&quot;8&quot; unique_id=&quot;10816&quot;&gt;&lt;/object&gt;&lt;object type=&quot;2&quot; unique_id=&quot;10817&quot;&gt;&lt;object type=&quot;3&quot; unique_id=&quot;10818&quot;&gt;&lt;property id=&quot;20148&quot; value=&quot;5&quot;/&gt;&lt;property id=&quot;20300&quot; value=&quot;Slide 1&quot;/&gt;&lt;property id=&quot;20307&quot; value=&quot;258&quot;/&gt;&lt;/object&gt;&lt;object type=&quot;3&quot; unique_id=&quot;10819&quot;&gt;&lt;property id=&quot;20148&quot; value=&quot;5&quot;/&gt;&lt;property id=&quot;20300&quot; value=&quot;Slide 2 - &amp;quot;System Overview&amp;quot;&quot;/&gt;&lt;property id=&quot;20307&quot; value=&quot;259&quot;/&gt;&lt;/object&gt;&lt;object type=&quot;3&quot; unique_id=&quot;10820&quot;&gt;&lt;property id=&quot;20148&quot; value=&quot;5&quot;/&gt;&lt;property id=&quot;20300&quot; value=&quot;Slide 3 - &amp;quot;2230 Graphical Field Display&amp;quot;&quot;/&gt;&lt;property id=&quot;20307&quot; value=&quot;260&quot;/&gt;&lt;/object&gt;&lt;object type=&quot;3&quot; unique_id=&quot;10821&quot;&gt;&lt;property id=&quot;20148&quot; value=&quot;5&quot;/&gt;&lt;property id=&quot;20300&quot; value=&quot;Slide 4 - &amp;quot;2230 Graphical Field Display&amp;quot;&quot;/&gt;&lt;property id=&quot;20307&quot; value=&quot;261&quot;/&gt;&lt;/object&gt;&lt;object type=&quot;3&quot; unique_id=&quot;10822&quot;&gt;&lt;property id=&quot;20148&quot; value=&quot;5&quot;/&gt;&lt;property id=&quot;20300&quot; value=&quot;Slide 5 - &amp;quot;Available Field Data&amp;quot;&quot;/&gt;&lt;property id=&quot;20307&quot; value=&quot;262&quot;/&gt;&lt;/object&gt;&lt;object type=&quot;3&quot; unique_id=&quot;10823&quot;&gt;&lt;property id=&quot;20148&quot; value=&quot;5&quot;/&gt;&lt;property id=&quot;20300&quot; value=&quot;Slide 6 - &amp;quot;2230 Graphical Field Display&amp;quot;&quot;/&gt;&lt;property id=&quot;20307&quot; value=&quot;263&quot;/&gt;&lt;/object&gt;&lt;object type=&quot;3&quot; unique_id=&quot;10824&quot;&gt;&lt;property id=&quot;20148&quot; value=&quot;5&quot;/&gt;&lt;property id=&quot;20300&quot; value=&quot;Slide 7 - &amp;quot;Configuration via TankMaster&amp;quot;&quot;/&gt;&lt;property id=&quot;20307&quot; value=&quot;264&quot;/&gt;&lt;/object&gt;&lt;object type=&quot;3&quot; unique_id=&quot;10825&quot;&gt;&lt;property id=&quot;20148&quot; value=&quot;5&quot;/&gt;&lt;property id=&quot;20300&quot; value=&quot;Slide 8 - &amp;quot;2230 Installation Considerations&amp;quot;&quot;/&gt;&lt;property id=&quot;20307&quot; value=&quot;265&quot;/&gt;&lt;/object&gt;&lt;object type=&quot;3&quot; unique_id=&quot;10826&quot;&gt;&lt;property id=&quot;20148&quot; value=&quot;5&quot;/&gt;&lt;property id=&quot;20300&quot; value=&quot;Slide 9 - &amp;quot;Wiring&amp;quot;&quot;/&gt;&lt;property id=&quot;20307&quot; value=&quot;266&quot;/&gt;&lt;/object&gt;&lt;object type=&quot;3&quot; unique_id=&quot;10827&quot;&gt;&lt;property id=&quot;20148&quot; value=&quot;5&quot;/&gt;&lt;property id=&quot;20300&quot; value=&quot;Slide 10 - &amp;quot;LEDs and Dip Switches&amp;quot;&quot;/&gt;&lt;property id=&quot;20307&quot; value=&quot;267&quot;/&gt;&lt;/object&gt;&lt;/object&gt;&lt;/object&gt;&lt;/database&gt;"/>
  <p:tag name="SECTOMILLISECCONVERTED" val="1"/>
  <p:tag name="ARTICULATE_PROJECT_OPEN" val="0"/>
</p:tagLst>
</file>

<file path=ppt/theme/theme1.xml><?xml version="1.0" encoding="utf-8"?>
<a:theme xmlns:a="http://schemas.openxmlformats.org/drawingml/2006/main" name="RTG_White">
  <a:themeElements>
    <a:clrScheme name="Default Design 1">
      <a:dk1>
        <a:srgbClr val="0F245F"/>
      </a:dk1>
      <a:lt1>
        <a:srgbClr val="FFFFFF"/>
      </a:lt1>
      <a:dk2>
        <a:srgbClr val="0F245F"/>
      </a:dk2>
      <a:lt2>
        <a:srgbClr val="969696"/>
      </a:lt2>
      <a:accent1>
        <a:srgbClr val="009900"/>
      </a:accent1>
      <a:accent2>
        <a:srgbClr val="FF0000"/>
      </a:accent2>
      <a:accent3>
        <a:srgbClr val="FFFFFF"/>
      </a:accent3>
      <a:accent4>
        <a:srgbClr val="0B1D50"/>
      </a:accent4>
      <a:accent5>
        <a:srgbClr val="AACAAA"/>
      </a:accent5>
      <a:accent6>
        <a:srgbClr val="E70000"/>
      </a:accent6>
      <a:hlink>
        <a:srgbClr val="0099CC"/>
      </a:hlink>
      <a:folHlink>
        <a:srgbClr val="CC0066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F245F"/>
        </a:dk1>
        <a:lt1>
          <a:srgbClr val="FFFFFF"/>
        </a:lt1>
        <a:dk2>
          <a:srgbClr val="0F245F"/>
        </a:dk2>
        <a:lt2>
          <a:srgbClr val="969696"/>
        </a:lt2>
        <a:accent1>
          <a:srgbClr val="009900"/>
        </a:accent1>
        <a:accent2>
          <a:srgbClr val="FF0000"/>
        </a:accent2>
        <a:accent3>
          <a:srgbClr val="FFFFFF"/>
        </a:accent3>
        <a:accent4>
          <a:srgbClr val="0B1D50"/>
        </a:accent4>
        <a:accent5>
          <a:srgbClr val="AACAAA"/>
        </a:accent5>
        <a:accent6>
          <a:srgbClr val="E70000"/>
        </a:accent6>
        <a:hlink>
          <a:srgbClr val="0099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RTG_White</Template>
  <TotalTime>57</TotalTime>
  <Words>499</Words>
  <Application>Microsoft Office PowerPoint</Application>
  <PresentationFormat>On-screen Show (4:3)</PresentationFormat>
  <Paragraphs>188</Paragraphs>
  <Slides>16</Slides>
  <Notes>10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RTG_White</vt:lpstr>
      <vt:lpstr>Bitmap Image</vt:lpstr>
      <vt:lpstr>Slide 1</vt:lpstr>
      <vt:lpstr>System Overview</vt:lpstr>
      <vt:lpstr>2230 Graphical Field Display</vt:lpstr>
      <vt:lpstr>2230 Graphical Field Display</vt:lpstr>
      <vt:lpstr>Available Field Data</vt:lpstr>
      <vt:lpstr>2230 Graphical Field Display</vt:lpstr>
      <vt:lpstr>Configuration via TankMaster</vt:lpstr>
      <vt:lpstr>2230 Installation Considerations</vt:lpstr>
      <vt:lpstr>Wiring</vt:lpstr>
      <vt:lpstr>LEDs and Dip Switches</vt:lpstr>
      <vt:lpstr>Switches</vt:lpstr>
      <vt:lpstr>Configuration options</vt:lpstr>
      <vt:lpstr>Service Menu </vt:lpstr>
      <vt:lpstr>Display contrast</vt:lpstr>
      <vt:lpstr>Reset the 2230 to factory settings</vt:lpstr>
      <vt:lpstr>Troubleshooting</vt:lpstr>
    </vt:vector>
  </TitlesOfParts>
  <Company>Emerson Process Management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Hwesterlind</dc:creator>
  <cp:lastModifiedBy>hhjortsberg</cp:lastModifiedBy>
  <cp:revision>15</cp:revision>
  <cp:lastPrinted>2001-01-11T06:42:40Z</cp:lastPrinted>
  <dcterms:created xsi:type="dcterms:W3CDTF">2010-09-02T12:19:13Z</dcterms:created>
  <dcterms:modified xsi:type="dcterms:W3CDTF">2011-02-16T08:30:53Z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roved">
    <vt:lpwstr>GD</vt:lpwstr>
  </property>
  <property fmtid="{D5CDD505-2E9C-101B-9397-08002B2CF9AE}" pid="3" name="IssuedBy">
    <vt:lpwstr>Violeta Lipic</vt:lpwstr>
  </property>
  <property fmtid="{D5CDD505-2E9C-101B-9397-08002B2CF9AE}" pid="4" name="DeptIssuing">
    <vt:lpwstr>GD-VL</vt:lpwstr>
  </property>
  <property fmtid="{D5CDD505-2E9C-101B-9397-08002B2CF9AE}" pid="5" name="Issue">
    <vt:lpwstr>1</vt:lpwstr>
  </property>
  <property fmtid="{D5CDD505-2E9C-101B-9397-08002B2CF9AE}" pid="6" name="DocumentType">
    <vt:lpwstr> </vt:lpwstr>
  </property>
  <property fmtid="{D5CDD505-2E9C-101B-9397-08002B2CF9AE}" pid="7" name="InfoClass">
    <vt:lpwstr>I</vt:lpwstr>
  </property>
  <property fmtid="{D5CDD505-2E9C-101B-9397-08002B2CF9AE}" pid="8" name="Date">
    <vt:lpwstr>2007-01-26</vt:lpwstr>
  </property>
  <property fmtid="{D5CDD505-2E9C-101B-9397-08002B2CF9AE}" pid="9" name="Time">
    <vt:lpwstr>16:10</vt:lpwstr>
  </property>
  <property fmtid="{D5CDD505-2E9C-101B-9397-08002B2CF9AE}" pid="10" name="TitleIssuer">
    <vt:lpwstr>System Developer</vt:lpwstr>
  </property>
  <property fmtid="{D5CDD505-2E9C-101B-9397-08002B2CF9AE}" pid="11" name="Phone">
    <vt:lpwstr>+46 31 337 07 32</vt:lpwstr>
  </property>
  <property fmtid="{D5CDD505-2E9C-101B-9397-08002B2CF9AE}" pid="12" name="Email">
    <vt:lpwstr>violeta.lipic@emersonprocess.com</vt:lpwstr>
  </property>
  <property fmtid="{D5CDD505-2E9C-101B-9397-08002B2CF9AE}" pid="13" name="HardCopy">
    <vt:lpwstr>True</vt:lpwstr>
  </property>
  <property fmtid="{D5CDD505-2E9C-101B-9397-08002B2CF9AE}" pid="14" name="Keywords">
    <vt:lpwstr>&amp;nbsp;</vt:lpwstr>
  </property>
  <property fmtid="{D5CDD505-2E9C-101B-9397-08002B2CF9AE}" pid="15" name="StoredAt">
    <vt:lpwstr> </vt:lpwstr>
  </property>
  <property fmtid="{D5CDD505-2E9C-101B-9397-08002B2CF9AE}" pid="16" name="RegNo">
    <vt:lpwstr> </vt:lpwstr>
  </property>
</Properties>
</file>